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63000" contrast="-7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2015-06-16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395536" y="836712"/>
            <a:ext cx="8458200" cy="3024188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Przyczyny głosów nieważnych w wyborach do sejmików z roku 2010</a:t>
            </a:r>
            <a:endParaRPr lang="pl-PL" sz="48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436096" y="4437112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ADAM KIRPSZA</a:t>
            </a:r>
          </a:p>
          <a:p>
            <a:r>
              <a:rPr lang="pl-PL" sz="2800" b="1" dirty="0" err="1" smtClean="0"/>
              <a:t>INPiSM</a:t>
            </a:r>
            <a:r>
              <a:rPr lang="pl-PL" sz="2800" b="1" dirty="0" smtClean="0"/>
              <a:t> UJ</a:t>
            </a:r>
          </a:p>
          <a:p>
            <a:r>
              <a:rPr lang="pl-PL" sz="2800" b="1" dirty="0" err="1" smtClean="0"/>
              <a:t>a.kirpsza@gmail.com</a:t>
            </a:r>
            <a:endParaRPr lang="pl-PL" sz="2800" b="1" dirty="0"/>
          </a:p>
        </p:txBody>
      </p:sp>
      <p:pic>
        <p:nvPicPr>
          <p:cNvPr id="17412" name="Picture 4" descr="http://bi.gazeta.pl/im/3/8703/z8703103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8"/>
            <a:ext cx="4464496" cy="2691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58808" cy="838200"/>
          </a:xfrm>
        </p:spPr>
        <p:txBody>
          <a:bodyPr/>
          <a:lstStyle/>
          <a:p>
            <a:r>
              <a:rPr lang="pl-PL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Teoria protestu wyborczego</a:t>
            </a:r>
            <a:endParaRPr lang="pl-PL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4006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H1: Głosy nieważne są częstsze w gminach, w których </a:t>
            </a:r>
            <a:r>
              <a:rPr lang="pl-PL" sz="2800" dirty="0" smtClean="0">
                <a:solidFill>
                  <a:schemeClr val="tx1"/>
                </a:solidFill>
              </a:rPr>
              <a:t>nie dominuje żadna partia</a:t>
            </a:r>
            <a:r>
              <a:rPr lang="pl-PL" sz="2800" dirty="0" smtClean="0">
                <a:solidFill>
                  <a:schemeClr val="tx1"/>
                </a:solidFill>
              </a:rPr>
              <a:t>.</a:t>
            </a: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H2: Głosy nieważne są częstsze w gminach, w których frekwencja wyborcza jest wysoka.</a:t>
            </a: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H3: Głosy nieważne są częstsze w gminach, w których jest mniejsza liczba kandydatów.</a:t>
            </a: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H4: Głosy nieważne są częstsze w gminach, w których jest wysoka norma reprezentacji.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r>
              <a:rPr lang="pl-PL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Teoria instytucjonalna</a:t>
            </a:r>
            <a:endParaRPr lang="pl-PL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5923384" cy="4525963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H5: Głosy nieważne są częstsze w gminach, w których głosowanie odbywa się za pomocą broszury.</a:t>
            </a: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H6: Głosy nieważne są częstsze w gminach, w których jest mniejsze zainteresowanie wyborami do wyższych szczebli samorządu.</a:t>
            </a:r>
          </a:p>
          <a:p>
            <a:pPr>
              <a:buBlip>
                <a:blip r:embed="rId2"/>
              </a:buBlip>
            </a:pPr>
            <a:endParaRPr lang="pl-PL" sz="2800" dirty="0" smtClean="0"/>
          </a:p>
        </p:txBody>
      </p:sp>
      <p:pic>
        <p:nvPicPr>
          <p:cNvPr id="4" name="Picture 12" descr="http://www.gazetalubuska.pl/apps/pbcsi.dll/bilde?NewTbl=1&amp;Site=GL&amp;Date=20141027&amp;Category=GALERIA&amp;ArtNo=102709994&amp;Ref=PH&amp;Item=2&amp;MaxW=670&amp;MaxH=600&amp;border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628800"/>
            <a:ext cx="2807636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838200"/>
          </a:xfrm>
        </p:spPr>
        <p:txBody>
          <a:bodyPr/>
          <a:lstStyle/>
          <a:p>
            <a:r>
              <a:rPr lang="pl-PL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Teoria strukturalna</a:t>
            </a:r>
            <a:endParaRPr lang="pl-PL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72816"/>
            <a:ext cx="5904656" cy="43204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H7: Głosy nieważne są częstsze w gminach, w których jest wysoki poziom bezrobocia.</a:t>
            </a:r>
          </a:p>
          <a:p>
            <a:pPr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endParaRPr lang="pl-PL" sz="2800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H8: Im wyższy poziom wykształcenia mieszkańców gminy, tym mniej głosów nieważnych.</a:t>
            </a:r>
          </a:p>
          <a:p>
            <a:pPr>
              <a:buNone/>
            </a:pPr>
            <a:endParaRPr lang="pl-PL" sz="2800" dirty="0" smtClean="0"/>
          </a:p>
        </p:txBody>
      </p:sp>
      <p:pic>
        <p:nvPicPr>
          <p:cNvPr id="6" name="Picture 2" descr="http://www.gazetalubuska.pl/apps/pbcsi.dll/bilde?NewTbl=1&amp;Site=GL&amp;Date=20141027&amp;Category=GALERIA&amp;ArtNo=102709994&amp;Ref=PH&amp;Item=5&amp;border=0&amp;MaxW=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44824"/>
            <a:ext cx="2818635" cy="4032448"/>
          </a:xfrm>
          <a:prstGeom prst="rect">
            <a:avLst/>
          </a:prstGeom>
          <a:noFill/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323528" y="4941168"/>
            <a:ext cx="8352928" cy="1368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Blip>
                <a:blip r:embed="rId2"/>
              </a:buBlip>
              <a:tabLst/>
              <a:defRPr/>
            </a:pP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r>
              <a:rPr lang="pl-PL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Operacjonalizacja</a:t>
            </a:r>
            <a:r>
              <a:rPr lang="pl-PL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zmiennych</a:t>
            </a:r>
            <a:endParaRPr lang="pl-PL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86800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6800"/>
                <a:gridCol w="1872208"/>
                <a:gridCol w="4805808"/>
                <a:gridCol w="1341984"/>
              </a:tblGrid>
              <a:tr h="35523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Nazwa zmiennej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Sposób kodowania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Źródło</a:t>
                      </a:r>
                      <a:endParaRPr lang="pl-PL" dirty="0"/>
                    </a:p>
                  </a:txBody>
                  <a:tcPr/>
                </a:tc>
              </a:tr>
              <a:tr h="1154528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Dominacja partii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 – ta sama partia wygrała w danym powiecie wybory do sejmików w 2006 i 2010</a:t>
                      </a:r>
                    </a:p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0 – w danym powiecie wybory do sejmików w 2006 i 2010 r. wygrała inna partia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PKW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23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Frekwencja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Frekwencja wyborcza w danej gminie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PKW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66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Liczba kandydatów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Liczba kandydatów w danym 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powiecie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PKW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66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LogWielkość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Logarytm naturalny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 z liczby wyborców w danej gminie/1000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mtClean="0">
                          <a:solidFill>
                            <a:schemeClr val="tx1"/>
                          </a:solidFill>
                        </a:rPr>
                        <a:t>PKW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66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Broszura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 – głosowanie za pomocą broszury</a:t>
                      </a:r>
                    </a:p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0 – głosowanie za pomocą płachty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PKW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66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H6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Brak zainteresowania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Odsetek głosów nieważnych oddanych w danej gminie do rady powiatu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PKW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523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H7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Bezrobocie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Poziom bezrobocia w danym powiecie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BDL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66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H8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Edukacja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Odsetek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osób z wyższym wykształceniem w danej gminie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NSP 2011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pl-PL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Model regresji</a:t>
            </a:r>
            <a:endParaRPr lang="pl-PL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686800" cy="259228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pl-PL" sz="2800" dirty="0" smtClean="0">
                <a:solidFill>
                  <a:schemeClr val="tx1"/>
                </a:solidFill>
              </a:rPr>
              <a:t>Y(udział głosów </a:t>
            </a:r>
            <a:r>
              <a:rPr lang="pl-PL" sz="2800" dirty="0" smtClean="0">
                <a:solidFill>
                  <a:schemeClr val="tx1"/>
                </a:solidFill>
              </a:rPr>
              <a:t>nieważnych w głosach ważnych)= </a:t>
            </a:r>
            <a:r>
              <a:rPr lang="pl-PL" sz="2800" dirty="0" smtClean="0">
                <a:solidFill>
                  <a:schemeClr val="tx1"/>
                </a:solidFill>
              </a:rPr>
              <a:t>a + </a:t>
            </a:r>
            <a:r>
              <a:rPr lang="pl-PL" sz="2800" dirty="0" smtClean="0">
                <a:solidFill>
                  <a:schemeClr val="tx1"/>
                </a:solidFill>
              </a:rPr>
              <a:t>b1(Dominacja partii) </a:t>
            </a:r>
            <a:r>
              <a:rPr lang="pl-PL" sz="2800" dirty="0" smtClean="0">
                <a:solidFill>
                  <a:schemeClr val="tx1"/>
                </a:solidFill>
              </a:rPr>
              <a:t>+ b2(Frekwencja) + b3(Liczba kandydatów) + b4(</a:t>
            </a:r>
            <a:r>
              <a:rPr lang="pl-PL" sz="2800" dirty="0" err="1" smtClean="0">
                <a:solidFill>
                  <a:schemeClr val="tx1"/>
                </a:solidFill>
              </a:rPr>
              <a:t>logWielkość</a:t>
            </a:r>
            <a:r>
              <a:rPr lang="pl-PL" sz="2800" dirty="0" smtClean="0">
                <a:solidFill>
                  <a:schemeClr val="tx1"/>
                </a:solidFill>
              </a:rPr>
              <a:t>) + b5(Broszura) + b6(Brak zainteresowania) + b7(Bezrobocie) + b8(Edukacja)</a:t>
            </a:r>
          </a:p>
        </p:txBody>
      </p:sp>
      <p:pic>
        <p:nvPicPr>
          <p:cNvPr id="4" name="Picture 4" descr="http://cdn32.se.smcloud.net/t/photos/t/355721/1489296-715600618516923-175219470612503914-n_212123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01008"/>
            <a:ext cx="4176464" cy="2784310"/>
          </a:xfrm>
          <a:prstGeom prst="rect">
            <a:avLst/>
          </a:prstGeom>
          <a:noFill/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79512" y="4407098"/>
            <a:ext cx="4752528" cy="19742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Blip>
                <a:blip r:embed="rId2"/>
              </a:buBlip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Błędy standardowe zostały </a:t>
            </a: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sklastrowane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na 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poziomie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powiatów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pl-PL" dirty="0" smtClean="0"/>
              <a:t>Wyniki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332656"/>
          <a:ext cx="8712967" cy="6138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144"/>
                <a:gridCol w="3744416"/>
                <a:gridCol w="3672407"/>
              </a:tblGrid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Hipoteza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Zmienna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b (S.E.)</a:t>
                      </a:r>
                      <a:endParaRPr lang="pl-PL" sz="2200" dirty="0"/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H1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Dominacja partii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- 0,862 (0,409)**</a:t>
                      </a:r>
                      <a:endParaRPr lang="pl-PL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H2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Frekwencja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0,144 </a:t>
                      </a:r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0,021)***</a:t>
                      </a:r>
                      <a:endParaRPr lang="pl-PL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H3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Liczba kandydatów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- 0,014 </a:t>
                      </a:r>
                      <a:r>
                        <a:rPr lang="pl-PL" sz="22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200" b="1" baseline="0" dirty="0" smtClean="0">
                          <a:solidFill>
                            <a:schemeClr val="tx1"/>
                          </a:solidFill>
                        </a:rPr>
                        <a:t>0,007)*</a:t>
                      </a:r>
                      <a:endParaRPr lang="pl-PL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H4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err="1" smtClean="0">
                          <a:solidFill>
                            <a:schemeClr val="tx1"/>
                          </a:solidFill>
                        </a:rPr>
                        <a:t>LogWielkość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1,044 </a:t>
                      </a:r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0,266)***</a:t>
                      </a:r>
                      <a:endParaRPr lang="pl-PL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H5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Broszura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7,199 (0,573)***</a:t>
                      </a:r>
                      <a:endParaRPr lang="pl-PL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H6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Brak zainteresowania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1,958 (0,072)***</a:t>
                      </a:r>
                      <a:endParaRPr lang="pl-PL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H7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Bezrobocie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0,039 (0,033)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H8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Edukacja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0,034 </a:t>
                      </a:r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0,047)</a:t>
                      </a:r>
                      <a:endParaRPr lang="pl-PL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Stała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1,713 </a:t>
                      </a:r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200" b="0" dirty="0" smtClean="0">
                          <a:solidFill>
                            <a:schemeClr val="tx1"/>
                          </a:solidFill>
                        </a:rPr>
                        <a:t>1,647)</a:t>
                      </a:r>
                      <a:endParaRPr lang="pl-PL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pl-PL" sz="2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sz="22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0,608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pl-PL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b="1" dirty="0" smtClean="0">
                          <a:solidFill>
                            <a:schemeClr val="tx1"/>
                          </a:solidFill>
                        </a:rPr>
                        <a:t>243,50***</a:t>
                      </a:r>
                      <a:endParaRPr lang="pl-PL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179512" y="332656"/>
          <a:ext cx="8712968" cy="63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072"/>
                <a:gridCol w="2736304"/>
                <a:gridCol w="2736304"/>
                <a:gridCol w="2592288"/>
              </a:tblGrid>
              <a:tr h="511520"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H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Zmienna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Udział głosów pustych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200" dirty="0" smtClean="0"/>
                        <a:t>Udział głosów podwójnych</a:t>
                      </a:r>
                      <a:endParaRPr lang="pl-PL" sz="2200" dirty="0"/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H1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Dominacja partii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- 0,723 (0,407)*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0,176</a:t>
                      </a:r>
                      <a:r>
                        <a:rPr lang="pl-PL" sz="2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(0,095)*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H2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Frekwencja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0,051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0,020)**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0,030</a:t>
                      </a:r>
                      <a:r>
                        <a:rPr lang="pl-PL" sz="2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(0,007)***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H3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Liczba kandydatów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baseline="0" dirty="0" smtClean="0">
                          <a:solidFill>
                            <a:schemeClr val="tx1"/>
                          </a:solidFill>
                        </a:rPr>
                        <a:t> - 0,016 (0,007)**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0,006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0,002)***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H4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err="1" smtClean="0">
                          <a:solidFill>
                            <a:schemeClr val="tx1"/>
                          </a:solidFill>
                        </a:rPr>
                        <a:t>LogWielkość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2,342</a:t>
                      </a:r>
                      <a:r>
                        <a:rPr lang="pl-PL" sz="2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1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1" baseline="0" dirty="0" smtClean="0">
                          <a:solidFill>
                            <a:schemeClr val="tx1"/>
                          </a:solidFill>
                        </a:rPr>
                        <a:t>0,253)***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0" dirty="0" smtClean="0">
                          <a:solidFill>
                            <a:schemeClr val="tx1"/>
                          </a:solidFill>
                        </a:rPr>
                        <a:t>0,123 </a:t>
                      </a:r>
                      <a:r>
                        <a:rPr lang="pl-PL" sz="21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0" dirty="0" smtClean="0">
                          <a:solidFill>
                            <a:schemeClr val="tx1"/>
                          </a:solidFill>
                        </a:rPr>
                        <a:t>0,084)</a:t>
                      </a:r>
                      <a:endParaRPr lang="pl-PL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H5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Broszura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2,929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0,484)***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4,447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0,217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H6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Brak zainteresowania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1,583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0,093)***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0,669</a:t>
                      </a:r>
                      <a:r>
                        <a:rPr lang="pl-PL" sz="2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0,026)***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H7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Bezrobocie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0,019 </a:t>
                      </a:r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(0,035)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0,024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(0,009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)**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H8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Edukacja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0,140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0,045)***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- 0,034 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(0,016</a:t>
                      </a:r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)**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Stała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12,832 (1,544)***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l-PL" sz="2100" b="0" dirty="0" smtClean="0">
                          <a:solidFill>
                            <a:schemeClr val="tx1"/>
                          </a:solidFill>
                        </a:rPr>
                        <a:t>0,789 </a:t>
                      </a:r>
                      <a:r>
                        <a:rPr lang="pl-PL" sz="21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l-PL" sz="2100" b="0" dirty="0" smtClean="0">
                          <a:solidFill>
                            <a:schemeClr val="tx1"/>
                          </a:solidFill>
                        </a:rPr>
                        <a:t>0,585)</a:t>
                      </a:r>
                      <a:endParaRPr lang="pl-PL" sz="2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pl-PL" sz="21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sz="2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0,382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0,593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1520">
                <a:tc>
                  <a:txBody>
                    <a:bodyPr/>
                    <a:lstStyle/>
                    <a:p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pl-PL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137,05***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100" b="1" dirty="0" smtClean="0">
                          <a:solidFill>
                            <a:schemeClr val="tx1"/>
                          </a:solidFill>
                        </a:rPr>
                        <a:t>147,03***</a:t>
                      </a:r>
                      <a:endParaRPr lang="pl-PL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426</TotalTime>
  <Words>510</Words>
  <Application>Microsoft Office PowerPoint</Application>
  <PresentationFormat>Pokaz na ekranie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Wędrówka</vt:lpstr>
      <vt:lpstr>Przyczyny głosów nieważnych w wyborach do sejmików z roku 2010</vt:lpstr>
      <vt:lpstr>Teoria protestu wyborczego</vt:lpstr>
      <vt:lpstr>Teoria instytucjonalna</vt:lpstr>
      <vt:lpstr>Teoria strukturalna</vt:lpstr>
      <vt:lpstr>Operacjonalizacja zmiennych</vt:lpstr>
      <vt:lpstr>Model regresji</vt:lpstr>
      <vt:lpstr>Wyniki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user</cp:lastModifiedBy>
  <cp:revision>56</cp:revision>
  <dcterms:created xsi:type="dcterms:W3CDTF">2015-06-15T18:15:09Z</dcterms:created>
  <dcterms:modified xsi:type="dcterms:W3CDTF">2015-06-16T08:01:51Z</dcterms:modified>
</cp:coreProperties>
</file>