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2" r:id="rId3"/>
    <p:sldId id="265" r:id="rId4"/>
    <p:sldId id="267" r:id="rId5"/>
    <p:sldId id="257" r:id="rId6"/>
    <p:sldId id="260" r:id="rId7"/>
    <p:sldId id="263" r:id="rId8"/>
    <p:sldId id="268" r:id="rId9"/>
    <p:sldId id="269" r:id="rId10"/>
    <p:sldId id="289" r:id="rId11"/>
    <p:sldId id="287" r:id="rId12"/>
    <p:sldId id="288" r:id="rId13"/>
    <p:sldId id="270" r:id="rId14"/>
    <p:sldId id="284" r:id="rId15"/>
    <p:sldId id="271" r:id="rId16"/>
    <p:sldId id="272" r:id="rId17"/>
    <p:sldId id="273" r:id="rId18"/>
    <p:sldId id="274" r:id="rId19"/>
    <p:sldId id="279" r:id="rId20"/>
    <p:sldId id="275" r:id="rId21"/>
    <p:sldId id="276" r:id="rId22"/>
    <p:sldId id="277" r:id="rId23"/>
    <p:sldId id="278" r:id="rId24"/>
    <p:sldId id="280" r:id="rId25"/>
    <p:sldId id="285" r:id="rId26"/>
    <p:sldId id="283" r:id="rId27"/>
  </p:sldIdLst>
  <p:sldSz cx="9144000" cy="6858000" type="screen4x3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78853" autoAdjust="0"/>
  </p:normalViewPr>
  <p:slideViewPr>
    <p:cSldViewPr>
      <p:cViewPr>
        <p:scale>
          <a:sx n="50" d="100"/>
          <a:sy n="50" d="100"/>
        </p:scale>
        <p:origin x="-1872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ivate\Wybory%20prezydenckie%202015\wykresy%20na%20podstawie%20sonda&#380;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ivate\Wybory%20prezydenckie%202015\wykresy%20na%20podstawie%20sonda&#380;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ivate\Wybory%20prezydenckie%202015\wykresy%20na%20podstawie%20sonda&#380;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ivate\Wybory%20prezydenckie%202015\wykresy%20na%20podstawie%20sonda&#380;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Millward Brown</a:t>
            </a:r>
            <a:endParaRPr lang="en-US" sz="1800" b="1" i="0" baseline="0"/>
          </a:p>
        </c:rich>
      </c:tx>
      <c:layout/>
    </c:title>
    <c:plotArea>
      <c:layout/>
      <c:lineChart>
        <c:grouping val="standard"/>
        <c:ser>
          <c:idx val="0"/>
          <c:order val="0"/>
          <c:cat>
            <c:numRef>
              <c:f>'Millward Brown (2)'!$A$24:$A$32</c:f>
              <c:numCache>
                <c:formatCode>dd\.mm\.yyyy</c:formatCode>
                <c:ptCount val="9"/>
                <c:pt idx="0">
                  <c:v>42016</c:v>
                </c:pt>
                <c:pt idx="1">
                  <c:v>42029</c:v>
                </c:pt>
                <c:pt idx="2">
                  <c:v>42051</c:v>
                </c:pt>
                <c:pt idx="3">
                  <c:v>42065</c:v>
                </c:pt>
                <c:pt idx="4">
                  <c:v>42079</c:v>
                </c:pt>
                <c:pt idx="5">
                  <c:v>42093</c:v>
                </c:pt>
                <c:pt idx="6">
                  <c:v>42107</c:v>
                </c:pt>
                <c:pt idx="7">
                  <c:v>42122</c:v>
                </c:pt>
                <c:pt idx="8">
                  <c:v>42130</c:v>
                </c:pt>
              </c:numCache>
            </c:numRef>
          </c:cat>
          <c:val>
            <c:numRef>
              <c:f>'Millward Brown (2)'!$B$24:$B$32</c:f>
              <c:numCache>
                <c:formatCode>0%</c:formatCode>
                <c:ptCount val="9"/>
                <c:pt idx="0">
                  <c:v>0.44000000000000022</c:v>
                </c:pt>
                <c:pt idx="1">
                  <c:v>0.44000000000000017</c:v>
                </c:pt>
                <c:pt idx="2">
                  <c:v>0.23</c:v>
                </c:pt>
                <c:pt idx="3">
                  <c:v>0.19000000000000009</c:v>
                </c:pt>
                <c:pt idx="4">
                  <c:v>0.15000000000000016</c:v>
                </c:pt>
                <c:pt idx="5">
                  <c:v>0.16000000000000011</c:v>
                </c:pt>
                <c:pt idx="6">
                  <c:v>0.17</c:v>
                </c:pt>
                <c:pt idx="7">
                  <c:v>0.15000000000000013</c:v>
                </c:pt>
                <c:pt idx="8">
                  <c:v>0.12000000000000002</c:v>
                </c:pt>
              </c:numCache>
            </c:numRef>
          </c:val>
        </c:ser>
        <c:marker val="1"/>
        <c:axId val="88972672"/>
        <c:axId val="103078912"/>
      </c:lineChart>
      <c:dateAx>
        <c:axId val="88972672"/>
        <c:scaling>
          <c:orientation val="minMax"/>
          <c:max val="42139"/>
          <c:min val="42005"/>
        </c:scaling>
        <c:axPos val="b"/>
        <c:numFmt formatCode="dd\.mm\.yyyy" sourceLinked="1"/>
        <c:tickLblPos val="nextTo"/>
        <c:crossAx val="103078912"/>
        <c:crosses val="autoZero"/>
        <c:auto val="1"/>
        <c:lblOffset val="100"/>
      </c:dateAx>
      <c:valAx>
        <c:axId val="103078912"/>
        <c:scaling>
          <c:orientation val="minMax"/>
        </c:scaling>
        <c:axPos val="l"/>
        <c:majorGridlines/>
        <c:numFmt formatCode="0%" sourceLinked="1"/>
        <c:tickLblPos val="nextTo"/>
        <c:crossAx val="88972672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pl-PL"/>
              <a:t>TNS Polska</a:t>
            </a:r>
            <a:endParaRPr lang="en-US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'TNS Polska (2)'!$B$26</c:f>
              <c:strCache>
                <c:ptCount val="1"/>
                <c:pt idx="0">
                  <c:v>Różnica</c:v>
                </c:pt>
              </c:strCache>
            </c:strRef>
          </c:tx>
          <c:cat>
            <c:numRef>
              <c:f>'TNS Polska (2)'!$A$27:$A$36</c:f>
              <c:numCache>
                <c:formatCode>dd\.mm\.yyyy</c:formatCode>
                <c:ptCount val="10"/>
                <c:pt idx="0">
                  <c:v>42016</c:v>
                </c:pt>
                <c:pt idx="1">
                  <c:v>42022</c:v>
                </c:pt>
                <c:pt idx="2">
                  <c:v>42039</c:v>
                </c:pt>
                <c:pt idx="3">
                  <c:v>42050</c:v>
                </c:pt>
                <c:pt idx="4">
                  <c:v>42073</c:v>
                </c:pt>
                <c:pt idx="5">
                  <c:v>42078</c:v>
                </c:pt>
                <c:pt idx="6">
                  <c:v>42101</c:v>
                </c:pt>
                <c:pt idx="7">
                  <c:v>42107</c:v>
                </c:pt>
                <c:pt idx="8">
                  <c:v>42122</c:v>
                </c:pt>
                <c:pt idx="9">
                  <c:v>42130</c:v>
                </c:pt>
              </c:numCache>
            </c:numRef>
          </c:cat>
          <c:val>
            <c:numRef>
              <c:f>'TNS Polska (2)'!$B$27:$B$36</c:f>
              <c:numCache>
                <c:formatCode>0%</c:formatCode>
                <c:ptCount val="10"/>
                <c:pt idx="0">
                  <c:v>0.37000000000000033</c:v>
                </c:pt>
                <c:pt idx="1">
                  <c:v>0.4</c:v>
                </c:pt>
                <c:pt idx="2">
                  <c:v>0.34</c:v>
                </c:pt>
                <c:pt idx="3">
                  <c:v>0.30000000000000027</c:v>
                </c:pt>
                <c:pt idx="4">
                  <c:v>0.18000000000000013</c:v>
                </c:pt>
                <c:pt idx="5">
                  <c:v>0.17</c:v>
                </c:pt>
                <c:pt idx="6">
                  <c:v>0.22000000000000003</c:v>
                </c:pt>
                <c:pt idx="7">
                  <c:v>0.15000000000000013</c:v>
                </c:pt>
                <c:pt idx="8">
                  <c:v>0.14000000000000001</c:v>
                </c:pt>
                <c:pt idx="9">
                  <c:v>8.0000000000000029E-2</c:v>
                </c:pt>
              </c:numCache>
            </c:numRef>
          </c:val>
        </c:ser>
        <c:marker val="1"/>
        <c:axId val="103188736"/>
        <c:axId val="103198720"/>
      </c:lineChart>
      <c:dateAx>
        <c:axId val="103188736"/>
        <c:scaling>
          <c:orientation val="minMax"/>
          <c:max val="42139"/>
          <c:min val="42005"/>
        </c:scaling>
        <c:axPos val="b"/>
        <c:numFmt formatCode="dd\.mm\.yyyy" sourceLinked="1"/>
        <c:tickLblPos val="nextTo"/>
        <c:crossAx val="103198720"/>
        <c:crosses val="autoZero"/>
        <c:auto val="1"/>
        <c:lblOffset val="100"/>
      </c:dateAx>
      <c:valAx>
        <c:axId val="103198720"/>
        <c:scaling>
          <c:orientation val="minMax"/>
        </c:scaling>
        <c:axPos val="l"/>
        <c:majorGridlines/>
        <c:numFmt formatCode="0%" sourceLinked="1"/>
        <c:tickLblPos val="nextTo"/>
        <c:crossAx val="103188736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Millward Brown</a:t>
            </a:r>
            <a:endParaRPr lang="en-US"/>
          </a:p>
        </c:rich>
      </c:tx>
      <c:layout/>
    </c:title>
    <c:plotArea>
      <c:layout/>
      <c:lineChart>
        <c:grouping val="standard"/>
        <c:ser>
          <c:idx val="0"/>
          <c:order val="0"/>
          <c:cat>
            <c:numRef>
              <c:f>'Millward Brown (2)'!$A$45:$A$53</c:f>
              <c:numCache>
                <c:formatCode>dd\.mm\.yyyy</c:formatCode>
                <c:ptCount val="9"/>
                <c:pt idx="0">
                  <c:v>42016</c:v>
                </c:pt>
                <c:pt idx="1">
                  <c:v>42029</c:v>
                </c:pt>
                <c:pt idx="2">
                  <c:v>42051</c:v>
                </c:pt>
                <c:pt idx="3">
                  <c:v>42065</c:v>
                </c:pt>
                <c:pt idx="4">
                  <c:v>42079</c:v>
                </c:pt>
                <c:pt idx="5">
                  <c:v>42093</c:v>
                </c:pt>
                <c:pt idx="6">
                  <c:v>42107</c:v>
                </c:pt>
                <c:pt idx="7">
                  <c:v>42122</c:v>
                </c:pt>
                <c:pt idx="8">
                  <c:v>42130</c:v>
                </c:pt>
              </c:numCache>
            </c:numRef>
          </c:cat>
          <c:val>
            <c:numRef>
              <c:f>'Millward Brown (2)'!$B$45:$B$53</c:f>
              <c:numCache>
                <c:formatCode>General</c:formatCode>
                <c:ptCount val="9"/>
                <c:pt idx="2" formatCode="0%">
                  <c:v>4.0000000000000022E-2</c:v>
                </c:pt>
                <c:pt idx="3" formatCode="0%">
                  <c:v>4.0000000000000022E-2</c:v>
                </c:pt>
                <c:pt idx="4" formatCode="0%">
                  <c:v>0.05</c:v>
                </c:pt>
                <c:pt idx="5" formatCode="0%">
                  <c:v>4.0000000000000022E-2</c:v>
                </c:pt>
                <c:pt idx="6" formatCode="0%">
                  <c:v>6.0000000000000032E-2</c:v>
                </c:pt>
                <c:pt idx="7" formatCode="0%">
                  <c:v>9.0000000000000024E-2</c:v>
                </c:pt>
                <c:pt idx="8" formatCode="0%">
                  <c:v>0.13</c:v>
                </c:pt>
              </c:numCache>
            </c:numRef>
          </c:val>
        </c:ser>
        <c:marker val="1"/>
        <c:axId val="103619584"/>
        <c:axId val="103625472"/>
      </c:lineChart>
      <c:dateAx>
        <c:axId val="103619584"/>
        <c:scaling>
          <c:orientation val="minMax"/>
          <c:max val="42139"/>
          <c:min val="42036"/>
        </c:scaling>
        <c:axPos val="b"/>
        <c:numFmt formatCode="dd\.mm\.yyyy" sourceLinked="1"/>
        <c:tickLblPos val="nextTo"/>
        <c:crossAx val="103625472"/>
        <c:crosses val="autoZero"/>
        <c:auto val="1"/>
        <c:lblOffset val="100"/>
        <c:majorUnit val="1"/>
        <c:majorTimeUnit val="months"/>
      </c:dateAx>
      <c:valAx>
        <c:axId val="103625472"/>
        <c:scaling>
          <c:orientation val="minMax"/>
        </c:scaling>
        <c:axPos val="l"/>
        <c:majorGridlines/>
        <c:numFmt formatCode="0%" sourceLinked="0"/>
        <c:tickLblPos val="nextTo"/>
        <c:crossAx val="103619584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pl-PL"/>
              <a:t>TNS Polska</a:t>
            </a:r>
            <a:endParaRPr lang="en-US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'TNS Polska (2)'!$B$26</c:f>
              <c:strCache>
                <c:ptCount val="1"/>
                <c:pt idx="0">
                  <c:v>Różnica</c:v>
                </c:pt>
              </c:strCache>
            </c:strRef>
          </c:tx>
          <c:cat>
            <c:numRef>
              <c:f>'TNS Polska (2)'!$A$45:$A$51</c:f>
              <c:numCache>
                <c:formatCode>dd\.mm\.yyyy</c:formatCode>
                <c:ptCount val="7"/>
                <c:pt idx="0">
                  <c:v>42050</c:v>
                </c:pt>
                <c:pt idx="1">
                  <c:v>42073</c:v>
                </c:pt>
                <c:pt idx="2">
                  <c:v>42078</c:v>
                </c:pt>
                <c:pt idx="3">
                  <c:v>42101</c:v>
                </c:pt>
                <c:pt idx="4">
                  <c:v>42107</c:v>
                </c:pt>
                <c:pt idx="5">
                  <c:v>42122</c:v>
                </c:pt>
                <c:pt idx="6">
                  <c:v>42130</c:v>
                </c:pt>
              </c:numCache>
            </c:numRef>
          </c:cat>
          <c:val>
            <c:numRef>
              <c:f>'TNS Polska (2)'!$B$45:$B$51</c:f>
              <c:numCache>
                <c:formatCode>0%</c:formatCode>
                <c:ptCount val="7"/>
                <c:pt idx="0">
                  <c:v>1.0000000000000005E-2</c:v>
                </c:pt>
                <c:pt idx="1">
                  <c:v>2.0000000000000011E-2</c:v>
                </c:pt>
                <c:pt idx="2">
                  <c:v>2.0000000000000011E-2</c:v>
                </c:pt>
                <c:pt idx="3">
                  <c:v>6.0000000000000032E-2</c:v>
                </c:pt>
                <c:pt idx="4">
                  <c:v>0.05</c:v>
                </c:pt>
                <c:pt idx="5">
                  <c:v>0.11</c:v>
                </c:pt>
                <c:pt idx="6">
                  <c:v>0.15000000000000013</c:v>
                </c:pt>
              </c:numCache>
            </c:numRef>
          </c:val>
        </c:ser>
        <c:marker val="1"/>
        <c:axId val="103641472"/>
        <c:axId val="103663104"/>
      </c:lineChart>
      <c:dateAx>
        <c:axId val="103641472"/>
        <c:scaling>
          <c:orientation val="minMax"/>
          <c:max val="42139"/>
          <c:min val="42036"/>
        </c:scaling>
        <c:axPos val="b"/>
        <c:numFmt formatCode="dd\.mm\.yyyy" sourceLinked="1"/>
        <c:tickLblPos val="nextTo"/>
        <c:crossAx val="103663104"/>
        <c:crosses val="autoZero"/>
        <c:auto val="1"/>
        <c:lblOffset val="100"/>
        <c:majorUnit val="1"/>
        <c:majorTimeUnit val="months"/>
      </c:dateAx>
      <c:valAx>
        <c:axId val="103663104"/>
        <c:scaling>
          <c:orientation val="minMax"/>
        </c:scaling>
        <c:axPos val="l"/>
        <c:majorGridlines/>
        <c:numFmt formatCode="0%" sourceLinked="1"/>
        <c:tickLblPos val="nextTo"/>
        <c:crossAx val="103641472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5299A-3484-4B0C-8834-E3589BA3F839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72668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D2507-720F-48A5-9A23-818EB470F4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D09EE-6565-4A32-8366-4AAD55DB04F9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2668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DBBE2-5F8B-4A3F-90E1-957E54494B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daniawyborcze.pl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DBBE2-5F8B-4A3F-90E1-957E54494BF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 ten sposób sprowadziliśmy problem sondaży do znanego</a:t>
            </a:r>
            <a:r>
              <a:rPr lang="pl-PL" baseline="0" dirty="0" smtClean="0"/>
              <a:t> w matematyce zagadnienia. </a:t>
            </a:r>
          </a:p>
          <a:p>
            <a:endParaRPr lang="pl-PL" baseline="0" dirty="0" smtClean="0"/>
          </a:p>
          <a:p>
            <a:r>
              <a:rPr lang="en-US" dirty="0" smtClean="0"/>
              <a:t>https://pl.wikipedia.org/wiki/Przestrze%C5%84_metryczna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DBBE2-5F8B-4A3F-90E1-957E54494BF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Dla danego sondażu liczymy dla każdego kandydata różnicę między wynikiem wyborów a wynikiem sondażu. Liczby te zamieniamy na wartości bezwzględne, po czym sumujemy.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DBBE2-5F8B-4A3F-90E1-957E54494BF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Dla danego sondażu liczymy dla każdego kandydata różnicę między wynikiem wyborów a wynikiem sondażu. Liczby te podnosimy do kwadratu, sumujemy i wyciągamy pierwiastek.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DBBE2-5F8B-4A3F-90E1-957E54494BF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https://pl.wikipedia.org/wiki/Odleg%C5%82o%C5%9B%C4%87_Czebyszewa</a:t>
            </a:r>
            <a:endParaRPr lang="pl-PL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Dla danego sondażu liczymy dla każdego kandydata różnicę między wynikiem wyborów a wynikiem sondażu. Liczby te zamieniamy na wartości bezwzględne, bierzemy maksimum (największą wartość).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DBBE2-5F8B-4A3F-90E1-957E54494BF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Dla danego sondażu liczymy różnicę </a:t>
            </a:r>
            <a:r>
              <a:rPr lang="pl-PL" smtClean="0"/>
              <a:t>dwoma pierwszymi </a:t>
            </a:r>
            <a:r>
              <a:rPr lang="pl-PL" dirty="0" smtClean="0"/>
              <a:t>kandydatami i odejmujemy ją od analogicznej różnicy uzyskanej w wyborach, liczymy wartość bezwzględną.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DBBE2-5F8B-4A3F-90E1-957E54494BF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Kolumna wyniki wyborów zawiera 0, bo odległość od punktu</a:t>
            </a:r>
            <a:r>
              <a:rPr lang="pl-PL" baseline="0" dirty="0" smtClean="0"/>
              <a:t> A do punktu A wynosi zawsze 0. </a:t>
            </a:r>
          </a:p>
          <a:p>
            <a:r>
              <a:rPr lang="pl-PL" baseline="0" dirty="0" smtClean="0"/>
              <a:t>Ciekawy przypadek – różne metryki dały różne kolejności. W wyborach 2015 kolejność była podobna dla różnych metryk.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DBBE2-5F8B-4A3F-90E1-957E54494BF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DBBE2-5F8B-4A3F-90E1-957E54494BF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Pałac Prezydencki w Warszawie</a:t>
            </a:r>
            <a:r>
              <a:rPr lang="pl-PL" baseline="0" dirty="0" smtClean="0"/>
              <a:t> (ul. Krakowskie Przedmieście 46/48)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DBBE2-5F8B-4A3F-90E1-957E54494BF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Pytia</a:t>
            </a:r>
            <a:r>
              <a:rPr lang="pl-PL" baseline="0" dirty="0" smtClean="0"/>
              <a:t> – to nie jest imię, to nie jest nazwa własna. </a:t>
            </a:r>
          </a:p>
          <a:p>
            <a:r>
              <a:rPr lang="pl-PL" baseline="0" dirty="0" smtClean="0"/>
              <a:t>Zygmunt Kubika w swojej mitologii piszę pytia z małej litery. Władysław Kopaliński pisze z dużej litery. </a:t>
            </a:r>
            <a:endParaRPr lang="pl-PL" dirty="0" smtClean="0"/>
          </a:p>
          <a:p>
            <a:endParaRPr lang="pl-PL" dirty="0" smtClean="0"/>
          </a:p>
          <a:p>
            <a:r>
              <a:rPr lang="en-US" dirty="0" smtClean="0"/>
              <a:t>http://commons.wikimedia.org/wiki/File:Malczewski_Jacek_Pytia_2.jpg</a:t>
            </a:r>
            <a:endParaRPr lang="pl-PL" dirty="0" smtClean="0"/>
          </a:p>
          <a:p>
            <a:endParaRPr lang="pl-PL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Władysław Kopaliński, „Słownik mitów i tradycji kultury”, hasło </a:t>
            </a:r>
            <a:r>
              <a:rPr lang="pl-PL" i="1" dirty="0" smtClean="0"/>
              <a:t>Delfy</a:t>
            </a:r>
            <a:endParaRPr lang="en-US" i="1" dirty="0" smtClean="0"/>
          </a:p>
          <a:p>
            <a:endParaRPr lang="pl-PL" dirty="0" smtClean="0"/>
          </a:p>
          <a:p>
            <a:r>
              <a:rPr lang="pl-PL" dirty="0" smtClean="0"/>
              <a:t>Patrz też Zygmunt Kubiak – Mitologia </a:t>
            </a:r>
            <a:r>
              <a:rPr lang="pl-PL" baseline="0" dirty="0" smtClean="0"/>
              <a:t> Greków i Rzymian</a:t>
            </a:r>
            <a:endParaRPr lang="pl-PL" dirty="0" smtClean="0"/>
          </a:p>
          <a:p>
            <a:r>
              <a:rPr lang="en-US" dirty="0" smtClean="0"/>
              <a:t>https://books.google.pl/books?id=3KV-AwAAQBAJ&amp;pg=PT364&amp;lpg=PT364&amp;dq=Likurg+Pytia&amp;source=bl&amp;ots=G_FI8jCL5-&amp;sig=0n_qoMNtAgZBM6fiVb_2Knna19A&amp;hl=en&amp;sa=X&amp;ved=0CC4Q6AEwAmoVChMI8-Kj7s2IxgIVyb1yCh0C0ACev=onepage&amp;q=Likurg%20Pytia&amp;f=false</a:t>
            </a:r>
            <a:endParaRPr lang="pl-PL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DBBE2-5F8B-4A3F-90E1-957E54494BF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"</a:t>
            </a:r>
            <a:r>
              <a:rPr lang="en-US" dirty="0" err="1" smtClean="0"/>
              <a:t>Eugène</a:t>
            </a:r>
            <a:r>
              <a:rPr lang="en-US" dirty="0" smtClean="0"/>
              <a:t> Delacroix - Lycurgus Consulting the </a:t>
            </a:r>
            <a:r>
              <a:rPr lang="en-US" dirty="0" err="1" smtClean="0"/>
              <a:t>Pythia</a:t>
            </a:r>
            <a:r>
              <a:rPr lang="en-US" dirty="0" smtClean="0"/>
              <a:t> - Google Art Project" by </a:t>
            </a:r>
            <a:r>
              <a:rPr lang="en-US" dirty="0" err="1" smtClean="0"/>
              <a:t>Eugène</a:t>
            </a:r>
            <a:r>
              <a:rPr lang="en-US" dirty="0" smtClean="0"/>
              <a:t> Delacroix - CwGK1__DtsYMAA at Google Cultural Institute, zoom level maximum. Licensed under Public Domain via Wikimedia Commons - https://commons.wikimedia.org/wiki/File:Eug%C3%A8ne_Delacroix_-_Lycurgus_Consulting_the_Pythia_-_Google_Art_Project.jpg/media/File:Eug%C3%A8ne_Delacroix_-_Lycurgus_Consulting_the_Pythia_-_Google_Art_Project.jpg</a:t>
            </a:r>
          </a:p>
          <a:p>
            <a:endParaRPr lang="pl-PL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https://en.wikipedia.org/wiki/Pythia/media/File:Eug%C3%A8ne_Delacroix_-_Lycurgus_Consulting_the_Pythia_-_Google_Art_Project.jpg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i="1" dirty="0" smtClean="0"/>
              <a:t>"Kiedy Likurg, poważany wśród Spartiatów mąż, przybył do Delf po wyrocznię (...) Niektórzy utrzymują, że Pytia prócz tego podyktowała mu istniejący dziś u Spartiatów ustrój państwa; jak jednak utrzymują sami Lacedemończycy, przyniósł go Likurg z Krety, kiedy był opiekunem Leobotesa, swego siostrzeńca i króla Spartiatów. Skoro bowiem tylko został opiekunem, przekształcił cały ustrój prawny i pilnował, aby go nie przekraczano. Potem ustalił Likurg to, co ma związek z wojną, mianowicie bractwa przysięgłe, trzydziestki i wspólne biesiady; nadto ustanowił eforów i gerontów.</a:t>
            </a:r>
            <a:br>
              <a:rPr lang="pl-PL" i="1" dirty="0" smtClean="0"/>
            </a:br>
            <a:r>
              <a:rPr lang="pl-PL" i="1" dirty="0" smtClean="0"/>
              <a:t>Po dokonaniu takich zmian cieszyli się Lacedemończycy dobrymi prawami, a Likurgowi po śmierci wznieśli świątynię i go czcili. Ponieważ żyli w kraju żyznym, a liczba ludu była niemała, przeto rychło się wzmogli i doszli do wielkiego dobrobytu."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(Herodot, Dzieje, I. 64-65)</a:t>
            </a:r>
          </a:p>
          <a:p>
            <a:endParaRPr lang="pl-PL" dirty="0" smtClean="0"/>
          </a:p>
          <a:p>
            <a:r>
              <a:rPr lang="en-US" dirty="0" smtClean="0"/>
              <a:t>http://www.edukator.pl/Sparta,1006.html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DBBE2-5F8B-4A3F-90E1-957E54494BF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https://pl.wikipedia.org/wiki/Wybory_prezydenckie_w_Polsce_w_2015_roku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DBBE2-5F8B-4A3F-90E1-957E54494BF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Ciekawostka – zmiana</a:t>
            </a:r>
            <a:r>
              <a:rPr lang="pl-PL" baseline="0" dirty="0" smtClean="0"/>
              <a:t> trendu w IV – błędy pomiaru? rocznica smoleńska?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i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i="1" dirty="0" smtClean="0"/>
              <a:t>Sondaż w odróżnieniu od prognozy wyborczej niczego nie przewiduje. Opisuje jedynie wycinek rzeczywistości społecznej w chwili zadawania pytania respondentom. Dopiero analiza wyników historycznych budujących trend poparcia (uwzględniająca margines błędu statystycznego), uprawnia do wyciągania dalej idących wniosków.</a:t>
            </a:r>
            <a:br>
              <a:rPr lang="pl-PL" i="1" dirty="0" smtClean="0"/>
            </a:br>
            <a:r>
              <a:rPr lang="en-US" dirty="0" smtClean="0">
                <a:hlinkClick r:id="rId3"/>
              </a:rPr>
              <a:t>www.badaniawyborcze.pl</a:t>
            </a:r>
            <a:endParaRPr lang="pl-PL" dirty="0" smtClean="0"/>
          </a:p>
          <a:p>
            <a:endParaRPr lang="pl-PL" baseline="0" dirty="0" smtClean="0"/>
          </a:p>
          <a:p>
            <a:r>
              <a:rPr lang="en-US" dirty="0" smtClean="0"/>
              <a:t>http://www.badaniawyborcze.pl/index.php/dla-komentatorow-tabs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DBBE2-5F8B-4A3F-90E1-957E54494BF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DBBE2-5F8B-4A3F-90E1-957E54494BF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http://www.huffingtonpost.com/2015/05/07/uk-election-polls-close_n_7231368.html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DBBE2-5F8B-4A3F-90E1-957E54494BF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http://polska.newsweek.pl/rozjazd-sondazy-przedwyborczych,artykuly,360958,1.html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DBBE2-5F8B-4A3F-90E1-957E54494BF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A0C1-4A8E-4820-A1A4-9ACE3F7AB029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C894-CB17-41B5-8B05-4D374A211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A0C1-4A8E-4820-A1A4-9ACE3F7AB029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C894-CB17-41B5-8B05-4D374A211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A0C1-4A8E-4820-A1A4-9ACE3F7AB029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C894-CB17-41B5-8B05-4D374A211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A0C1-4A8E-4820-A1A4-9ACE3F7AB029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C894-CB17-41B5-8B05-4D374A211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A0C1-4A8E-4820-A1A4-9ACE3F7AB029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C894-CB17-41B5-8B05-4D374A211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A0C1-4A8E-4820-A1A4-9ACE3F7AB029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C894-CB17-41B5-8B05-4D374A211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A0C1-4A8E-4820-A1A4-9ACE3F7AB029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C894-CB17-41B5-8B05-4D374A211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A0C1-4A8E-4820-A1A4-9ACE3F7AB029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C894-CB17-41B5-8B05-4D374A211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A0C1-4A8E-4820-A1A4-9ACE3F7AB029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C894-CB17-41B5-8B05-4D374A211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A0C1-4A8E-4820-A1A4-9ACE3F7AB029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C894-CB17-41B5-8B05-4D374A211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A0C1-4A8E-4820-A1A4-9ACE3F7AB029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C894-CB17-41B5-8B05-4D374A211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2A0C1-4A8E-4820-A1A4-9ACE3F7AB029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2C894-CB17-41B5-8B05-4D374A211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Plik:Warszawa_Pa%C5%82ac_Prezydencki_2011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Ocena</a:t>
            </a:r>
            <a:r>
              <a:rPr lang="en-US" dirty="0" smtClean="0"/>
              <a:t> </a:t>
            </a:r>
            <a:r>
              <a:rPr lang="en-US" dirty="0" err="1" smtClean="0"/>
              <a:t>jakości</a:t>
            </a:r>
            <a:r>
              <a:rPr lang="en-US" dirty="0" smtClean="0"/>
              <a:t> </a:t>
            </a:r>
            <a:r>
              <a:rPr lang="en-US" dirty="0" err="1" smtClean="0"/>
              <a:t>sondaży</a:t>
            </a:r>
            <a:r>
              <a:rPr lang="en-US" dirty="0" smtClean="0"/>
              <a:t>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en-US" dirty="0" err="1" smtClean="0"/>
              <a:t>przed</a:t>
            </a:r>
            <a:r>
              <a:rPr lang="pl-PL" dirty="0" smtClean="0"/>
              <a:t> </a:t>
            </a:r>
            <a:r>
              <a:rPr lang="en-US" dirty="0" err="1" smtClean="0"/>
              <a:t>wybor</a:t>
            </a:r>
            <a:r>
              <a:rPr lang="pl-PL" dirty="0" smtClean="0"/>
              <a:t>ami prezydenckimi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Robert Konieczny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I tura – sondaże (z maja) a wybory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66800" y="685800"/>
          <a:ext cx="5943601" cy="4171188"/>
        </p:xfrm>
        <a:graphic>
          <a:graphicData uri="http://schemas.openxmlformats.org/drawingml/2006/table">
            <a:tbl>
              <a:tblPr/>
              <a:tblGrid>
                <a:gridCol w="2253883"/>
                <a:gridCol w="957852"/>
                <a:gridCol w="910622"/>
                <a:gridCol w="910622"/>
                <a:gridCol w="910622"/>
              </a:tblGrid>
              <a:tr h="165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Wybory</a:t>
                      </a:r>
                      <a:r>
                        <a:rPr lang="pl-PL" sz="17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/>
                      </a:r>
                      <a:br>
                        <a:rPr lang="pl-PL" sz="17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17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10.05</a:t>
                      </a:r>
                      <a:endParaRPr lang="en-US" sz="17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Sondaże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0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Min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Max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Średnia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Andrzej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Duda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34.8%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28.7%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31.1%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29.9%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Bronisław Komorowski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33.8%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39.3%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43.9%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40.8%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Paweł Kukiz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20.8%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12.2%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19.3%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15.6%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Janusz Korwin-Mikke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3.3%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3.3%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5.3%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4.1%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Magdalena Ogórek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2.4%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2.3%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4.3%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3.2%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Adam Jarubas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1.6%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1.6%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4.0%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2.8%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Janusz Palikot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1.4%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1.1%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3.2%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1.9%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Grzegorz Braun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0.8%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0.8%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1.3%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1.0%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Marian Kowalski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0.5%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1.0%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0.5%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Jacek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Wilk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0.5%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0.4%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0.1%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Paweł Tanajno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0.2%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0.3%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0.1%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Razem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100.0%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867870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We </a:t>
            </a:r>
            <a:r>
              <a:rPr lang="pl-PL" b="1" dirty="0" smtClean="0">
                <a:solidFill>
                  <a:srgbClr val="FF0000"/>
                </a:solidFill>
              </a:rPr>
              <a:t>wszystkich</a:t>
            </a:r>
            <a:r>
              <a:rPr lang="pl-PL" dirty="0" smtClean="0"/>
              <a:t> sondażach: </a:t>
            </a:r>
          </a:p>
          <a:p>
            <a:r>
              <a:rPr lang="pl-PL" dirty="0" smtClean="0"/>
              <a:t>niedoszacowany Andrzej Duda  (od 3,7 do 6,0 – średnio o 4,8 punkta procentowego)</a:t>
            </a:r>
          </a:p>
          <a:p>
            <a:r>
              <a:rPr lang="pl-PL" dirty="0" smtClean="0"/>
              <a:t>przeszacowany Bronisław Komorowski  (od 5,5 do 10,2 – średnio o 7,0 punkta proc.)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782270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Władysław Kopaliński: </a:t>
            </a:r>
            <a:r>
              <a:rPr lang="pl-PL" i="1" dirty="0" smtClean="0"/>
              <a:t>Pytia [...] wypowiadała słowa bez związku, z których kapłan-prorok układał odpowiedzi, zwykle w formie heksametru, niekiedy zawierające błędy w metrum i stylu, które, jako pochodzące od Apollina, boga poezji, dziwiły Greków.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2743200" cy="25146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Sondaże </a:t>
            </a:r>
            <a:br>
              <a:rPr lang="pl-PL" sz="2800" dirty="0" smtClean="0"/>
            </a:br>
            <a:r>
              <a:rPr lang="pl-PL" sz="2800" dirty="0" smtClean="0"/>
              <a:t>przed II turą – </a:t>
            </a:r>
            <a:br>
              <a:rPr lang="pl-PL" sz="2800" dirty="0" smtClean="0"/>
            </a:br>
            <a:r>
              <a:rPr lang="pl-PL" sz="2800" dirty="0" smtClean="0"/>
              <a:t>przeskalowane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667001" y="76200"/>
          <a:ext cx="6248399" cy="6624828"/>
        </p:xfrm>
        <a:graphic>
          <a:graphicData uri="http://schemas.openxmlformats.org/drawingml/2006/table">
            <a:tbl>
              <a:tblPr/>
              <a:tblGrid>
                <a:gridCol w="1432646"/>
                <a:gridCol w="1330570"/>
                <a:gridCol w="731463"/>
                <a:gridCol w="1405176"/>
                <a:gridCol w="1348544"/>
              </a:tblGrid>
              <a:tr h="42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Data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Próba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Andrzej </a:t>
                      </a:r>
                      <a:r>
                        <a:rPr lang="pl-PL" sz="18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/>
                      </a:r>
                      <a:br>
                        <a:rPr lang="pl-PL" sz="18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1800" b="1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Duda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Bronisław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Komorowski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Estymator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13-14.05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1107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54.0%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46.0%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Millward </a:t>
                      </a:r>
                      <a:b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Brown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14.05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52.4%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47.6%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IBRiS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14.05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52.6%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47.4%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CBOS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14-20.05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1048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52.2%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47.8%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Millward</a:t>
                      </a:r>
                      <a:r>
                        <a:rPr lang="pl-PL" sz="18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Brown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18.05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1256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48.4%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51.6%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2049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Estymator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18.05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1222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52.0%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48.0%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PP/ROBOP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18-20.05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51.0%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49.0%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Millward </a:t>
                      </a:r>
                      <a:b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Brown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20.05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1257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48.9%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51.1%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2049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IBRiS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20.05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49.8%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50.2%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2049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IBRiS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21.05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49.4%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50.6%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2049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Estymator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21.05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1341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49.5%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50.5%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2049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TNS Polska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21.05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48.9%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51.1%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226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Millward </a:t>
                      </a:r>
                      <a:b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Brown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22.05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2500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50.3%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49.7%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IBRiS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22.05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49.6%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50.4%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2049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Wybory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24.05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51.</a:t>
                      </a:r>
                      <a:r>
                        <a:rPr lang="pl-PL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55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48.</a:t>
                      </a:r>
                      <a:r>
                        <a:rPr lang="pl-PL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II tura – sondaże a wybory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315198" cy="2523744"/>
        </p:xfrm>
        <a:graphic>
          <a:graphicData uri="http://schemas.openxmlformats.org/drawingml/2006/table">
            <a:tbl>
              <a:tblPr/>
              <a:tblGrid>
                <a:gridCol w="2708920"/>
                <a:gridCol w="1168292"/>
                <a:gridCol w="1216227"/>
                <a:gridCol w="987696"/>
                <a:gridCol w="1234063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Wybory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Sondaże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24.05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Min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Max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Średnia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Andrzej </a:t>
                      </a:r>
                      <a:r>
                        <a:rPr lang="pl-PL" sz="2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/>
                      </a:r>
                      <a:br>
                        <a:rPr lang="pl-PL" sz="2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Duda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51.</a:t>
                      </a:r>
                      <a:r>
                        <a:rPr lang="pl-PL" sz="2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55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%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48.4%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54.0%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50.6%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Bronisław Komorowski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48.</a:t>
                      </a:r>
                      <a:r>
                        <a:rPr lang="pl-PL" sz="2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%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46.0%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51.6%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49.4%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1"/>
            <a:ext cx="8229600" cy="68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3200" dirty="0" smtClean="0"/>
              <a:t>14 sondaży między I a II turą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9216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Zanim przyłożymy nasze szkiełko i oko...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/>
              <a:t>Trendy – poparcie się może zmieniać: </a:t>
            </a:r>
            <a:br>
              <a:rPr lang="pl-PL" sz="2800" dirty="0" smtClean="0"/>
            </a:br>
            <a:r>
              <a:rPr lang="pl-PL" sz="2800" b="1" dirty="0" smtClean="0"/>
              <a:t>różnica Komorowski - Duda</a:t>
            </a:r>
            <a:endParaRPr lang="en-US" sz="2800" b="1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72518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Zmiana: </a:t>
            </a:r>
            <a:br>
              <a:rPr lang="pl-PL" sz="2800" dirty="0" smtClean="0"/>
            </a:br>
            <a:r>
              <a:rPr lang="pl-PL" sz="2800" dirty="0" smtClean="0"/>
              <a:t>około 30 punktów procentowych w ciągu 100 dni</a:t>
            </a:r>
          </a:p>
        </p:txBody>
      </p:sp>
      <p:graphicFrame>
        <p:nvGraphicFramePr>
          <p:cNvPr id="11" name="Chart 10"/>
          <p:cNvGraphicFramePr/>
          <p:nvPr/>
        </p:nvGraphicFramePr>
        <p:xfrm>
          <a:off x="228600" y="2209800"/>
          <a:ext cx="4419600" cy="336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4648200" y="2209800"/>
          <a:ext cx="4267200" cy="3348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92162"/>
          </a:xfrm>
        </p:spPr>
        <p:txBody>
          <a:bodyPr>
            <a:normAutofit/>
          </a:bodyPr>
          <a:lstStyle/>
          <a:p>
            <a:r>
              <a:rPr lang="pl-PL" dirty="0" smtClean="0"/>
              <a:t>Trendy...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Kukiz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5675293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Zmiana: około 10 punktów procentowych w ciągu ostatnich 3 tygodni</a:t>
            </a:r>
          </a:p>
        </p:txBody>
      </p:sp>
      <p:graphicFrame>
        <p:nvGraphicFramePr>
          <p:cNvPr id="10" name="Chart 9"/>
          <p:cNvGraphicFramePr/>
          <p:nvPr/>
        </p:nvGraphicFramePr>
        <p:xfrm>
          <a:off x="152400" y="1676400"/>
          <a:ext cx="4190999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4610100" y="1676400"/>
          <a:ext cx="45339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Przedmiot badań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Fizyk badający cząstki elementarne ma przewagę intelektualną nad przedmiotem swoich badań. </a:t>
            </a:r>
            <a:endParaRPr lang="en-US" dirty="0" smtClean="0"/>
          </a:p>
          <a:p>
            <a:r>
              <a:rPr lang="pl-PL" dirty="0" smtClean="0"/>
              <a:t>Psycholog, socjolog, sondażownie, politolog – niekoniecznie, bo badają obiekty o złożoności porównywalnej z badaczem, a nawet większej. </a:t>
            </a:r>
            <a:endParaRPr lang="en-US" dirty="0" smtClean="0"/>
          </a:p>
          <a:p>
            <a:r>
              <a:rPr lang="pl-PL" dirty="0" smtClean="0"/>
              <a:t>Nawet w fizyce pomiar zmienia mierzony obiekt – w mechanice kwantowej (zasada nieoznaczoności Heisenberga) i nie tylko.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 przykład...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019800" cy="3352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 smtClean="0"/>
              <a:t>Efekt Bradleya </a:t>
            </a:r>
            <a:br>
              <a:rPr lang="pl-PL" dirty="0" smtClean="0"/>
            </a:br>
            <a:r>
              <a:rPr lang="pl-PL" dirty="0" smtClean="0"/>
              <a:t>W roku 1982 w Stanach Zjednoczonych </a:t>
            </a:r>
            <a:br>
              <a:rPr lang="pl-PL" dirty="0" smtClean="0"/>
            </a:br>
            <a:r>
              <a:rPr lang="pl-PL" dirty="0" smtClean="0"/>
              <a:t>w wyborach na gubernatora Kalifornii startowali: czarny demokrata Tom Bradley oraz biały republikanin George Deukmejian. W sondażach prowadził Tom Bradley, okazało się jednak, że przegrał wybory.</a:t>
            </a:r>
          </a:p>
          <a:p>
            <a:endParaRPr lang="pl-PL" dirty="0" smtClean="0"/>
          </a:p>
          <a:p>
            <a:endParaRPr lang="en-US" dirty="0"/>
          </a:p>
        </p:txBody>
      </p:sp>
      <p:pic>
        <p:nvPicPr>
          <p:cNvPr id="30722" name="Picture 2" descr="Tom Bradley - źródło: Wikipe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4150" y="1600200"/>
            <a:ext cx="2076450" cy="228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4876800"/>
            <a:ext cx="79248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700" dirty="0" smtClean="0"/>
              <a:t>Podobny efekt zaobserwowano w niektórych innych amerykańskich wyborach, w których startowali czarny </a:t>
            </a:r>
            <a:br>
              <a:rPr lang="pl-PL" sz="2700" dirty="0" smtClean="0"/>
            </a:br>
            <a:r>
              <a:rPr lang="pl-PL" sz="2700" dirty="0" smtClean="0"/>
              <a:t>i biały kandydat.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pl-PL" sz="4000" dirty="0" smtClean="0"/>
              <a:t>Wybory w Wielkiej Brytanii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53000"/>
          </a:xfrm>
        </p:spPr>
        <p:txBody>
          <a:bodyPr>
            <a:noAutofit/>
          </a:bodyPr>
          <a:lstStyle/>
          <a:p>
            <a:r>
              <a:rPr lang="pl-PL" sz="2200" dirty="0" smtClean="0"/>
              <a:t>Wielka Brytania - wybory 7 V 2015</a:t>
            </a:r>
          </a:p>
          <a:p>
            <a:endParaRPr lang="pl-PL" sz="2400" dirty="0" smtClean="0"/>
          </a:p>
          <a:p>
            <a:endParaRPr lang="pl-PL" sz="2400" dirty="0" smtClean="0"/>
          </a:p>
          <a:p>
            <a:pPr>
              <a:spcBef>
                <a:spcPts val="0"/>
              </a:spcBef>
              <a:buNone/>
            </a:pPr>
            <a:r>
              <a:rPr lang="pl-PL" sz="2400" dirty="0" smtClean="0"/>
              <a:t>	</a:t>
            </a:r>
          </a:p>
          <a:p>
            <a:pPr>
              <a:spcBef>
                <a:spcPts val="0"/>
              </a:spcBef>
              <a:buNone/>
            </a:pPr>
            <a:r>
              <a:rPr lang="pl-PL" sz="2400" dirty="0" smtClean="0"/>
              <a:t>	</a:t>
            </a:r>
            <a:r>
              <a:rPr lang="en-US" sz="2200" dirty="0" err="1" smtClean="0"/>
              <a:t>Brytyjskie</a:t>
            </a:r>
            <a:r>
              <a:rPr lang="en-US" sz="2200" dirty="0" smtClean="0"/>
              <a:t> media </a:t>
            </a:r>
            <a:r>
              <a:rPr lang="pl-PL" sz="2200" dirty="0" smtClean="0"/>
              <a:t>były</a:t>
            </a:r>
            <a:r>
              <a:rPr lang="en-US" sz="2200" dirty="0" smtClean="0"/>
              <a:t> </a:t>
            </a:r>
            <a:r>
              <a:rPr lang="en-US" sz="2200" dirty="0" err="1" smtClean="0"/>
              <a:t>krytyczne</a:t>
            </a:r>
            <a:r>
              <a:rPr lang="en-US" sz="2200" dirty="0" smtClean="0"/>
              <a:t> w </a:t>
            </a:r>
            <a:r>
              <a:rPr lang="en-US" sz="2200" dirty="0" err="1" smtClean="0"/>
              <a:t>stosunku</a:t>
            </a:r>
            <a:r>
              <a:rPr lang="en-US" sz="2200" dirty="0" smtClean="0"/>
              <a:t> do </a:t>
            </a:r>
            <a:r>
              <a:rPr lang="en-US" sz="2200" dirty="0" err="1" smtClean="0"/>
              <a:t>swoich</a:t>
            </a:r>
            <a:r>
              <a:rPr lang="en-US" sz="2200" dirty="0" smtClean="0"/>
              <a:t> </a:t>
            </a:r>
            <a:r>
              <a:rPr lang="en-US" sz="2200" dirty="0" err="1" smtClean="0"/>
              <a:t>sondażowni</a:t>
            </a:r>
            <a:r>
              <a:rPr lang="pl-PL" sz="2200" dirty="0" smtClean="0"/>
              <a:t>:</a:t>
            </a:r>
            <a:endParaRPr lang="en-US" sz="2200" dirty="0" smtClean="0"/>
          </a:p>
          <a:p>
            <a:pPr>
              <a:spcBef>
                <a:spcPts val="284"/>
              </a:spcBef>
              <a:buNone/>
            </a:pPr>
            <a:r>
              <a:rPr lang="pl-PL" sz="2400" dirty="0" smtClean="0"/>
              <a:t>	</a:t>
            </a:r>
            <a:r>
              <a:rPr lang="en-US" sz="1600" b="1" i="1" dirty="0" smtClean="0"/>
              <a:t>Lies, damn lies and election polls: Why GE2015 pundits fluffed the numbers so badly</a:t>
            </a:r>
          </a:p>
          <a:p>
            <a:pPr>
              <a:spcAft>
                <a:spcPts val="600"/>
              </a:spcAft>
              <a:buNone/>
            </a:pPr>
            <a:r>
              <a:rPr lang="pl-PL" sz="1600" i="1" dirty="0" smtClean="0"/>
              <a:t>	</a:t>
            </a:r>
            <a:r>
              <a:rPr lang="en-US" sz="1600" i="1" dirty="0" smtClean="0"/>
              <a:t>Whatever you may think about the outcome of last Thursday’s General Election, there is one issue on which public, politicians and pundits alike seem to be broadly united: how badly the opinion pollsters fared. They got it very wrong! </a:t>
            </a:r>
          </a:p>
          <a:p>
            <a:pPr>
              <a:buNone/>
            </a:pPr>
            <a:r>
              <a:rPr lang="pl-PL" sz="1600" b="1" i="1" dirty="0" smtClean="0"/>
              <a:t>	</a:t>
            </a:r>
            <a:r>
              <a:rPr lang="en-US" sz="1600" b="1" i="1" dirty="0" err="1" smtClean="0"/>
              <a:t>Kłamstwa</a:t>
            </a:r>
            <a:r>
              <a:rPr lang="en-US" sz="1600" b="1" i="1" dirty="0" smtClean="0"/>
              <a:t>, </a:t>
            </a:r>
            <a:r>
              <a:rPr lang="en-US" sz="1600" b="1" i="1" dirty="0" err="1" smtClean="0"/>
              <a:t>poważne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kłamstwa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i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sondaże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wyborcze</a:t>
            </a:r>
            <a:r>
              <a:rPr lang="en-US" sz="1600" b="1" i="1" dirty="0" smtClean="0"/>
              <a:t>: </a:t>
            </a:r>
            <a:r>
              <a:rPr lang="en-US" sz="1600" b="1" i="1" dirty="0" err="1" smtClean="0"/>
              <a:t>dlaczego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eksperci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wyborczy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tak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bardzo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się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pomylili</a:t>
            </a:r>
            <a:r>
              <a:rPr lang="en-US" sz="1600" b="1" i="1" dirty="0" smtClean="0"/>
              <a:t>.  </a:t>
            </a:r>
          </a:p>
          <a:p>
            <a:pPr>
              <a:buNone/>
            </a:pPr>
            <a:r>
              <a:rPr lang="pl-PL" sz="1600" i="1" dirty="0" smtClean="0"/>
              <a:t>	</a:t>
            </a:r>
            <a:r>
              <a:rPr lang="en-US" sz="1600" i="1" dirty="0" err="1" smtClean="0"/>
              <a:t>Cokolwiek</a:t>
            </a:r>
            <a:r>
              <a:rPr lang="en-US" sz="1600" i="1" dirty="0" smtClean="0"/>
              <a:t> by </a:t>
            </a:r>
            <a:r>
              <a:rPr lang="en-US" sz="1600" i="1" dirty="0" err="1" smtClean="0"/>
              <a:t>nie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myśleć</a:t>
            </a:r>
            <a:r>
              <a:rPr lang="en-US" sz="1600" i="1" dirty="0" smtClean="0"/>
              <a:t> o </a:t>
            </a:r>
            <a:r>
              <a:rPr lang="en-US" sz="1600" i="1" dirty="0" err="1" smtClean="0"/>
              <a:t>wynikach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czwartkowych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wyborów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opinia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publiczna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politycy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eksperci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są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zgodni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kwestii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jak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źle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wypadły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sondażownie</a:t>
            </a:r>
            <a:r>
              <a:rPr lang="en-US" sz="1600" i="1" dirty="0" smtClean="0"/>
              <a:t>. </a:t>
            </a:r>
            <a:r>
              <a:rPr lang="en-US" sz="1600" i="1" dirty="0" err="1" smtClean="0"/>
              <a:t>Wypadły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bardzo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źle</a:t>
            </a:r>
            <a:r>
              <a:rPr lang="en-US" sz="1600" i="1" dirty="0" smtClean="0"/>
              <a:t>!</a:t>
            </a:r>
            <a:endParaRPr lang="pl-PL" sz="1600" i="1" dirty="0" smtClean="0"/>
          </a:p>
          <a:p>
            <a:r>
              <a:rPr lang="pl-PL" sz="2200" dirty="0" smtClean="0"/>
              <a:t>W Polsce w I turze było gorzej: </a:t>
            </a:r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en-US" sz="2400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990600" y="1502664"/>
          <a:ext cx="6095999" cy="1011936"/>
        </p:xfrm>
        <a:graphic>
          <a:graphicData uri="http://schemas.openxmlformats.org/drawingml/2006/table">
            <a:tbl>
              <a:tblPr/>
              <a:tblGrid>
                <a:gridCol w="1557948"/>
                <a:gridCol w="2516929"/>
                <a:gridCol w="1010561"/>
                <a:gridCol w="1010561"/>
              </a:tblGrid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Partia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Sondaże</a:t>
                      </a:r>
                      <a:r>
                        <a:rPr lang="pl-PL" sz="18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średnia</a:t>
                      </a:r>
                      <a:r>
                        <a:rPr lang="pl-PL" sz="18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z 5 dni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Wybory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Różnica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Conservative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33.8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36.9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Labour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33.5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30.4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-3.1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90600" y="5791200"/>
          <a:ext cx="6476999" cy="1011936"/>
        </p:xfrm>
        <a:graphic>
          <a:graphicData uri="http://schemas.openxmlformats.org/drawingml/2006/table">
            <a:tbl>
              <a:tblPr/>
              <a:tblGrid>
                <a:gridCol w="1655320"/>
                <a:gridCol w="2674237"/>
                <a:gridCol w="1073721"/>
                <a:gridCol w="1073721"/>
              </a:tblGrid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Kandydat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Sondaże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średnia</a:t>
                      </a:r>
                      <a:r>
                        <a:rPr lang="pl-PL" sz="18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z 5 dni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Wybory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Różnica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Duda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29,</a:t>
                      </a:r>
                      <a:r>
                        <a:rPr lang="pl-PL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34,8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pl-PL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pl-PL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Komorowski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pl-PL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pl-PL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33,8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pl-PL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pl-PL" dirty="0" smtClean="0"/>
              <a:t>Jak porównać sondaże?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/>
              <a:t>Weźmy dla przykładu I turę wyborów prezydenckich </a:t>
            </a:r>
            <a:br>
              <a:rPr lang="pl-PL" sz="2800" dirty="0" smtClean="0"/>
            </a:br>
            <a:r>
              <a:rPr lang="pl-PL" sz="2800" dirty="0" smtClean="0"/>
              <a:t>w roku 2010 (wyniki po przeskalowaniu)*: </a:t>
            </a:r>
          </a:p>
          <a:p>
            <a:endParaRPr lang="pl-PL" sz="2800" dirty="0" smtClean="0"/>
          </a:p>
          <a:p>
            <a:endParaRPr lang="pl-PL" sz="2800" dirty="0" smtClean="0"/>
          </a:p>
          <a:p>
            <a:endParaRPr lang="pl-PL" sz="2800" dirty="0" smtClean="0"/>
          </a:p>
          <a:p>
            <a:endParaRPr lang="pl-PL" sz="2800" dirty="0" smtClean="0"/>
          </a:p>
          <a:p>
            <a:endParaRPr lang="pl-PL" sz="2800" dirty="0" smtClean="0"/>
          </a:p>
          <a:p>
            <a:endParaRPr lang="pl-PL" sz="2800" dirty="0" smtClean="0"/>
          </a:p>
          <a:p>
            <a:pPr>
              <a:buNone/>
            </a:pPr>
            <a:endParaRPr lang="pl-PL" sz="28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2209800"/>
          <a:ext cx="7620000" cy="4101084"/>
        </p:xfrm>
        <a:graphic>
          <a:graphicData uri="http://schemas.openxmlformats.org/drawingml/2006/table">
            <a:tbl>
              <a:tblPr/>
              <a:tblGrid>
                <a:gridCol w="1534770"/>
                <a:gridCol w="1233940"/>
                <a:gridCol w="845678"/>
                <a:gridCol w="942001"/>
                <a:gridCol w="968184"/>
                <a:gridCol w="1127243"/>
                <a:gridCol w="968184"/>
              </a:tblGrid>
              <a:tr h="571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Wyniki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b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wyborów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b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 VI 2010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TNS </a:t>
                      </a:r>
                      <a:b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Polska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GFK </a:t>
                      </a:r>
                      <a:b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Polonia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IBRIS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Millward </a:t>
                      </a:r>
                      <a:b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Brown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CBOS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Komorowski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41.54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43.2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42.5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46.3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47.2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Kaczyński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36.46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32.6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36.9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30.5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31.5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Napieralski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13.68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12.6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9.4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13.7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11.2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Korwin-Mikke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2.48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Pawlak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1.75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5.0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Olechowski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1.44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Lepper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1.28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Jurek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1.06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Ziętek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0.18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Morawiecki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0.13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63246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* Wyniki sondaży za:  Michał Zieliński, Newsweek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Który z tych sondaży jest najlepszy?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 smtClean="0"/>
              <a:t>Najlepszy jest ten sondaż, który jest najbliżej wyników wyborów,  czyli ten którego odległość (</a:t>
            </a:r>
            <a:r>
              <a:rPr lang="pl-PL" i="1" dirty="0" smtClean="0"/>
              <a:t>metryka</a:t>
            </a:r>
            <a:r>
              <a:rPr lang="pl-PL" dirty="0" smtClean="0"/>
              <a:t>) do wyników wyborów jest najmniejsza. </a:t>
            </a:r>
          </a:p>
          <a:p>
            <a:pPr marL="0" indent="0">
              <a:buNone/>
            </a:pPr>
            <a:r>
              <a:rPr lang="pl-PL" dirty="0" smtClean="0"/>
              <a:t>Wyniki sondaży i wyborów to nasza </a:t>
            </a:r>
            <a:r>
              <a:rPr lang="pl-PL" i="1" dirty="0" smtClean="0"/>
              <a:t>przestrzeń metryczna</a:t>
            </a:r>
            <a:r>
              <a:rPr lang="pl-PL" dirty="0" smtClean="0"/>
              <a:t> (dla 10 kandydatów mamy przestrzeń o 10 wymiarach).</a:t>
            </a:r>
          </a:p>
          <a:p>
            <a:pPr marL="0" indent="0">
              <a:buNone/>
            </a:pPr>
            <a:r>
              <a:rPr lang="pl-PL" dirty="0" smtClean="0"/>
              <a:t>Mamy wiele możliwych metryk w takiej przestrzeni. </a:t>
            </a:r>
          </a:p>
          <a:p>
            <a:pPr marL="0" indent="0">
              <a:buNone/>
            </a:pPr>
            <a:r>
              <a:rPr lang="pl-PL" dirty="0" smtClean="0"/>
              <a:t>Uwzględniliśmy te, które uważamy za najsensowniejsze. </a:t>
            </a:r>
          </a:p>
          <a:p>
            <a:pPr marL="0" indent="0"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94456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Sondaże przed wyborami prezydenckimi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Wybory prezydenckie: </a:t>
            </a:r>
          </a:p>
          <a:p>
            <a:pPr lvl="1"/>
            <a:r>
              <a:rPr lang="pl-PL" dirty="0" smtClean="0"/>
              <a:t>I tura – 10 maja 2015</a:t>
            </a:r>
          </a:p>
          <a:p>
            <a:pPr lvl="1"/>
            <a:r>
              <a:rPr lang="pl-PL" dirty="0" smtClean="0"/>
              <a:t>II tura – 24 maja 2015</a:t>
            </a:r>
          </a:p>
          <a:p>
            <a:pPr lvl="0"/>
            <a:r>
              <a:rPr lang="pl-PL" dirty="0" smtClean="0"/>
              <a:t>Sondaże i ośrodki demoskopijne:</a:t>
            </a:r>
          </a:p>
          <a:p>
            <a:pPr lvl="1"/>
            <a:r>
              <a:rPr lang="pl-PL" dirty="0" smtClean="0"/>
              <a:t>CBOS</a:t>
            </a:r>
          </a:p>
          <a:p>
            <a:pPr lvl="1"/>
            <a:r>
              <a:rPr lang="pl-PL" dirty="0" smtClean="0"/>
              <a:t>Estymator</a:t>
            </a:r>
          </a:p>
          <a:p>
            <a:pPr lvl="1"/>
            <a:r>
              <a:rPr lang="pl-PL" dirty="0" smtClean="0"/>
              <a:t>GfK Polonia</a:t>
            </a:r>
          </a:p>
          <a:p>
            <a:pPr lvl="1"/>
            <a:r>
              <a:rPr lang="pl-PL" dirty="0" smtClean="0"/>
              <a:t>IBRIS (Homo Homini)</a:t>
            </a:r>
          </a:p>
          <a:p>
            <a:pPr lvl="1"/>
            <a:r>
              <a:rPr lang="pl-PL" dirty="0" smtClean="0"/>
              <a:t>Millward Brown (dawne SMG/KRC)</a:t>
            </a:r>
          </a:p>
          <a:p>
            <a:pPr lvl="1"/>
            <a:r>
              <a:rPr lang="pl-PL" dirty="0" smtClean="0"/>
              <a:t>PP/ROBOP</a:t>
            </a:r>
          </a:p>
          <a:p>
            <a:pPr lvl="1"/>
            <a:r>
              <a:rPr lang="pl-PL" dirty="0" smtClean="0"/>
              <a:t>TNS Polska (dawny TNS OBOP)</a:t>
            </a:r>
          </a:p>
          <a:p>
            <a:pPr>
              <a:buNone/>
            </a:pPr>
            <a:r>
              <a:rPr lang="pl-PL" dirty="0" smtClean="0"/>
              <a:t>Sondaże i ośrodki o niejasnej proweniencji:</a:t>
            </a:r>
          </a:p>
          <a:p>
            <a:pPr lvl="1"/>
            <a:r>
              <a:rPr lang="pl-PL" dirty="0" smtClean="0"/>
              <a:t>Pressmix</a:t>
            </a:r>
          </a:p>
          <a:p>
            <a:pPr lvl="1"/>
            <a:r>
              <a:rPr lang="pl-PL" dirty="0" smtClean="0"/>
              <a:t>Sonda uliczna ewybory.eu</a:t>
            </a:r>
          </a:p>
        </p:txBody>
      </p:sp>
      <p:pic>
        <p:nvPicPr>
          <p:cNvPr id="35842" name="Picture 2" descr="https://upload.wikimedia.org/wikipedia/commons/thumb/3/3c/Warszawa_Pa%C5%82ac_Prezydencki_2011.jpg/220px-Warszawa_Pa%C5%82ac_Prezydencki_201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1066800"/>
            <a:ext cx="2553458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Metryka L_1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L_1 = </a:t>
            </a:r>
            <a:r>
              <a:rPr lang="en-US" dirty="0" err="1" smtClean="0"/>
              <a:t>suma</a:t>
            </a:r>
            <a:r>
              <a:rPr lang="en-US" dirty="0" smtClean="0"/>
              <a:t> </a:t>
            </a:r>
            <a:r>
              <a:rPr lang="en-US" dirty="0" err="1" smtClean="0"/>
              <a:t>modułów</a:t>
            </a:r>
            <a:r>
              <a:rPr lang="en-US" dirty="0" smtClean="0"/>
              <a:t> </a:t>
            </a:r>
            <a:r>
              <a:rPr lang="en-US" dirty="0" err="1" smtClean="0"/>
              <a:t>błędów</a:t>
            </a: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Ta metryka zwana jest metryką taksówkową. Inne nazwy: metryka miejska, miasto lub Manattan.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8" name="Picture 7" descr="d_m(\mathbf x, \mathbf y) = \sum_{k=1}^n |x_k - y_k|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133600"/>
            <a:ext cx="417714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Metryka L_2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L_2 = pierwiastek z sumy kwadratów błędów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Ta metryka zwana jest metryką euklidesową.  </a:t>
            </a:r>
          </a:p>
          <a:p>
            <a:endParaRPr lang="en-US" dirty="0" smtClean="0"/>
          </a:p>
        </p:txBody>
      </p:sp>
      <p:pic>
        <p:nvPicPr>
          <p:cNvPr id="9" name="Picture 8" descr="d_e(\mathbf x, \mathbf y) = \sqrt{(y_1 - x_1)^2 + \dots + (y_n - x_n)^2}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362200"/>
            <a:ext cx="706089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Metryka L_infty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L_infty = max z modułów błędów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Ta metryka zwana jest metryką nieskończoność, maksimum, Czebyszewa, szachową. </a:t>
            </a:r>
          </a:p>
          <a:p>
            <a:endParaRPr lang="en-US" dirty="0"/>
          </a:p>
        </p:txBody>
      </p:sp>
      <p:pic>
        <p:nvPicPr>
          <p:cNvPr id="8" name="Picture 7" descr="d_{\infty }({\mathbf  x},{\mathbf  y})=\max _{{k=1,\dots ,n}}~|x_{k}-y_{k}|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362200"/>
            <a:ext cx="460149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Kąt statystyczny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D_stat = </a:t>
            </a:r>
            <a:r>
              <a:rPr lang="en-US" dirty="0" err="1" smtClean="0"/>
              <a:t>arcus</a:t>
            </a:r>
            <a:r>
              <a:rPr lang="en-US" dirty="0" smtClean="0"/>
              <a:t> </a:t>
            </a:r>
            <a:r>
              <a:rPr lang="en-US" dirty="0" err="1" smtClean="0"/>
              <a:t>cosinus</a:t>
            </a:r>
            <a:r>
              <a:rPr lang="en-US" dirty="0" smtClean="0"/>
              <a:t> </a:t>
            </a:r>
            <a:r>
              <a:rPr lang="en-US" dirty="0" err="1" smtClean="0"/>
              <a:t>współczynnika</a:t>
            </a:r>
            <a:r>
              <a:rPr lang="en-US" dirty="0" smtClean="0"/>
              <a:t> </a:t>
            </a:r>
            <a:r>
              <a:rPr lang="en-US" dirty="0" err="1" smtClean="0"/>
              <a:t>Bhattachary</a:t>
            </a:r>
            <a:r>
              <a:rPr lang="pl-PL" dirty="0" smtClean="0"/>
              <a:t>i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gdzie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Inna nazwa: kąt </a:t>
            </a:r>
            <a:r>
              <a:rPr lang="en-US" dirty="0" err="1" smtClean="0"/>
              <a:t>Bhattachary</a:t>
            </a:r>
            <a:r>
              <a:rPr lang="pl-PL" dirty="0" smtClean="0"/>
              <a:t>i</a:t>
            </a:r>
          </a:p>
          <a:p>
            <a:r>
              <a:rPr lang="pl-PL" dirty="0" smtClean="0"/>
              <a:t>Tę metrykę uważamy za najważniejszą i decydującą o wynikach konkursu. </a:t>
            </a:r>
            <a:endParaRPr lang="en-US" dirty="0"/>
          </a:p>
        </p:txBody>
      </p:sp>
      <p:pic>
        <p:nvPicPr>
          <p:cNvPr id="6" name="Picture 5" descr="{\displaystyle {\displaystyle \Delta(x,y) = \mathrm{arccos} (BC(x,y))}}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362201"/>
            <a:ext cx="5562600" cy="507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C(x,y)=\sum_{i=1}^N \sqrt{x_i\cdot y_i}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124200"/>
            <a:ext cx="376816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Błąd różnicy pomiędzy dwoma pierwszymi kandydatami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D_12 = błąd różnicy pomiędzy dwoma pierwszymi kandydatami </a:t>
            </a:r>
          </a:p>
          <a:p>
            <a:r>
              <a:rPr lang="pl-PL" dirty="0" smtClean="0"/>
              <a:t>Ten parametr jest dodatkowy i uzupełnia wymienione wcześniej metryki.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pl-PL" sz="4000" dirty="0" smtClean="0"/>
              <a:t>Porównanie sondaży z roku 2010 (I tura)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914397"/>
          <a:ext cx="8610600" cy="5678424"/>
        </p:xfrm>
        <a:graphic>
          <a:graphicData uri="http://schemas.openxmlformats.org/drawingml/2006/table">
            <a:tbl>
              <a:tblPr/>
              <a:tblGrid>
                <a:gridCol w="1537242"/>
                <a:gridCol w="1166107"/>
                <a:gridCol w="1242823"/>
                <a:gridCol w="1166107"/>
                <a:gridCol w="1166107"/>
                <a:gridCol w="1166107"/>
                <a:gridCol w="1166107"/>
              </a:tblGrid>
              <a:tr h="3387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Millward </a:t>
                      </a:r>
                      <a:b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Brown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TNS </a:t>
                      </a:r>
                      <a:b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Polska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IBRIS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CBOS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GFK </a:t>
                      </a:r>
                      <a:b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Polonia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Wyniki </a:t>
                      </a:r>
                      <a:b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wyborów </a:t>
                      </a:r>
                      <a:b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 VI 2010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83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Komorowski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46.3%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40.0%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42.5%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47.2%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43.2%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41.5%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83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Kaczyński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30.5%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35.0%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36.9%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31.5%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32.6%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36.5%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83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Napieralski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13.7%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13.0%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9.4%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11.2%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12.6%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13.7%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83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Korwin-Mikke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3.2%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1.7%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3.4%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4.2%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2.5%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83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Pawlak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2.1%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5.0%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2.3%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3.2%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1.8%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83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Olechowski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2.1%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2.6%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2.3%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1.1%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1.4%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83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Lepper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1.1%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0.9%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1.1%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1.3%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83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Jurek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1.1%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3.2%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1.1%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83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Ziętek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0.1%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0.2%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83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Morawiecki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0.1%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83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D_stat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0.0914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0.1085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0.1289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0.1444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6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0.1668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116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L_1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0.1296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0.0986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0.1145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0.1710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0.1383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0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620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L_2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0.0770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4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0.0383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C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0.0566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0.0825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0.0551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116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L_infty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0.0599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3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0.0194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0.0429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0.0614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0.0389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8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2171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D_12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0.1070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B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0.0013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F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0.0051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C5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0.1078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0.0551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2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0.0000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Za chwilę porównanie sondaży z 2015 </a:t>
            </a:r>
            <a:br>
              <a:rPr lang="pl-PL" dirty="0" smtClean="0"/>
            </a:br>
            <a:r>
              <a:rPr lang="pl-PL" dirty="0" smtClean="0"/>
              <a:t>i ogłoszenie wyników konkursu </a:t>
            </a:r>
            <a:br>
              <a:rPr lang="pl-PL" dirty="0" smtClean="0"/>
            </a:br>
            <a:r>
              <a:rPr lang="pl-PL" dirty="0" smtClean="0"/>
              <a:t>o Puchar Pytii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Dziękuję,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Robert Konieczny</a:t>
            </a:r>
          </a:p>
          <a:p>
            <a:pPr>
              <a:buNone/>
            </a:pPr>
            <a:r>
              <a:rPr lang="pl-PL" dirty="0" smtClean="0"/>
              <a:t>robkoniec@gmail.com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Po co sondaże?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Dają nam wyborcom, obywatelom, społeczeństwu wgląd w nasze preferencje i pozwalają podejmować racjonalne decyzje (politykom też). </a:t>
            </a:r>
          </a:p>
          <a:p>
            <a:r>
              <a:rPr lang="pl-PL" dirty="0" smtClean="0"/>
              <a:t>Pozwalają lepiej rozumieć, analizować zachodzące procesy. </a:t>
            </a:r>
          </a:p>
          <a:p>
            <a:r>
              <a:rPr lang="pl-PL" dirty="0" smtClean="0"/>
              <a:t>Są jakąś kontrolą procesu wyborczego (vide rozjazd wyników exit poll i wyborów samorządowych i niniejsze sympozjum...)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Konkurs o Puchar Pytii – </a:t>
            </a:r>
            <a:br>
              <a:rPr lang="pl-PL" dirty="0" smtClean="0"/>
            </a:br>
            <a:r>
              <a:rPr lang="pl-PL" dirty="0" smtClean="0"/>
              <a:t>Wybory Prezydenckie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I edycja</a:t>
            </a:r>
          </a:p>
          <a:p>
            <a:r>
              <a:rPr lang="pl-PL" dirty="0" smtClean="0"/>
              <a:t>Konkurs organizowany przez Centrum Badań Ilościowych nad Polityką UJ</a:t>
            </a:r>
          </a:p>
          <a:p>
            <a:r>
              <a:rPr lang="pl-PL" dirty="0" smtClean="0"/>
              <a:t>Kapituła:</a:t>
            </a:r>
          </a:p>
          <a:p>
            <a:pPr lvl="1"/>
            <a:r>
              <a:rPr lang="pl-PL" dirty="0" smtClean="0"/>
              <a:t>Karol Życzkowski – Przewodniczący</a:t>
            </a:r>
          </a:p>
          <a:p>
            <a:pPr lvl="1"/>
            <a:r>
              <a:rPr lang="pl-PL" dirty="0" smtClean="0"/>
              <a:t>Dariusz Stolicki – Sekretarz  </a:t>
            </a:r>
          </a:p>
          <a:p>
            <a:pPr lvl="1"/>
            <a:r>
              <a:rPr lang="pl-PL" dirty="0" smtClean="0"/>
              <a:t>Członkowie: </a:t>
            </a:r>
            <a:br>
              <a:rPr lang="pl-PL" dirty="0" smtClean="0"/>
            </a:br>
            <a:r>
              <a:rPr lang="pl-PL" dirty="0" smtClean="0"/>
              <a:t>Jarosław Flis </a:t>
            </a:r>
            <a:br>
              <a:rPr lang="pl-PL" dirty="0" smtClean="0"/>
            </a:br>
            <a:r>
              <a:rPr lang="pl-PL" dirty="0" smtClean="0"/>
              <a:t>Robert Konieczny</a:t>
            </a:r>
            <a:br>
              <a:rPr lang="pl-PL" dirty="0" smtClean="0"/>
            </a:br>
            <a:r>
              <a:rPr lang="pl-PL" dirty="0" smtClean="0"/>
              <a:t>Zbigniew Puchała</a:t>
            </a:r>
            <a:br>
              <a:rPr lang="pl-PL" dirty="0" smtClean="0"/>
            </a:br>
            <a:r>
              <a:rPr lang="pl-PL" dirty="0" smtClean="0"/>
              <a:t>Wojciech Słomczyński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Pytia i wyrocznia delficka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00" y="1447800"/>
            <a:ext cx="4800600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W świątyni Apollina w Delfach kapłanka, zwana Pytią, siadała </a:t>
            </a:r>
            <a:br>
              <a:rPr lang="pl-PL" dirty="0" smtClean="0"/>
            </a:br>
            <a:r>
              <a:rPr lang="pl-PL" dirty="0" smtClean="0"/>
              <a:t>na trójnogu i w boskiej ekstazie, </a:t>
            </a:r>
            <a:br>
              <a:rPr lang="pl-PL" dirty="0" smtClean="0"/>
            </a:br>
            <a:r>
              <a:rPr lang="pl-PL" dirty="0" smtClean="0"/>
              <a:t>w odpowiedzi na pytania błagalników, wypowiadała słowa bez związku, z których kapłan-prorok układał odpowiedzi, zwykle w formie heksametru, niekiedy zawierające błędy </a:t>
            </a:r>
            <a:br>
              <a:rPr lang="pl-PL" dirty="0" smtClean="0"/>
            </a:br>
            <a:r>
              <a:rPr lang="pl-PL" dirty="0" smtClean="0"/>
              <a:t>w metrum i stylu, które, jako pochodzące od Apollina, boga poezji, dziwiły Greków. </a:t>
            </a:r>
          </a:p>
          <a:p>
            <a:pPr marL="0" indent="0">
              <a:buNone/>
            </a:pPr>
            <a:r>
              <a:rPr lang="pl-PL" dirty="0" smtClean="0"/>
              <a:t>Władysław Kopaliński, „Słownik mitów i tradycji kultury”, hasło </a:t>
            </a:r>
            <a:r>
              <a:rPr lang="pl-PL" i="1" dirty="0" smtClean="0"/>
              <a:t>Delfy</a:t>
            </a:r>
            <a:endParaRPr lang="en-US" i="1" dirty="0"/>
          </a:p>
        </p:txBody>
      </p:sp>
      <p:pic>
        <p:nvPicPr>
          <p:cNvPr id="5" name="Content Placeholder 4" descr="Malczewski_Jacek_Pytia_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35687" y="1447800"/>
            <a:ext cx="3299458" cy="4572000"/>
          </a:xfrm>
        </p:spPr>
      </p:pic>
      <p:sp>
        <p:nvSpPr>
          <p:cNvPr id="6" name="TextBox 5"/>
          <p:cNvSpPr txBox="1"/>
          <p:nvPr/>
        </p:nvSpPr>
        <p:spPr>
          <a:xfrm>
            <a:off x="533400" y="6015335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Jacek Malczewski – Pytia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7" descr="Eugène_Delacroix_-_Lycurgus_Consulting_the_Pythia_-_Google_Art_Project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19200" y="609600"/>
            <a:ext cx="6731499" cy="5364163"/>
          </a:xfrm>
        </p:spPr>
      </p:pic>
      <p:sp>
        <p:nvSpPr>
          <p:cNvPr id="7" name="TextBox 6"/>
          <p:cNvSpPr txBox="1"/>
          <p:nvPr/>
        </p:nvSpPr>
        <p:spPr>
          <a:xfrm>
            <a:off x="990600" y="6172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Eugène</a:t>
            </a:r>
            <a:r>
              <a:rPr lang="en-US" sz="2400" dirty="0" smtClean="0"/>
              <a:t> Delacroix – L</a:t>
            </a:r>
            <a:r>
              <a:rPr lang="pl-PL" sz="2400" dirty="0" smtClean="0"/>
              <a:t>ikurg  radzący się</a:t>
            </a:r>
            <a:r>
              <a:rPr lang="en-US" sz="2400" dirty="0" smtClean="0"/>
              <a:t> </a:t>
            </a:r>
            <a:r>
              <a:rPr lang="pl-PL" sz="2400" dirty="0" smtClean="0"/>
              <a:t>pytii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685800"/>
          </a:xfrm>
        </p:spPr>
        <p:txBody>
          <a:bodyPr>
            <a:noAutofit/>
          </a:bodyPr>
          <a:lstStyle/>
          <a:p>
            <a:r>
              <a:rPr lang="pl-PL" sz="2800" dirty="0" smtClean="0"/>
              <a:t>Sondaże przed I turą wyborów 2015 (z maja)</a:t>
            </a:r>
            <a:br>
              <a:rPr lang="pl-PL" sz="2800" dirty="0" smtClean="0"/>
            </a:br>
            <a:r>
              <a:rPr lang="pl-PL" sz="2800" dirty="0" smtClean="0"/>
              <a:t>w formie w jakiej je opublikowano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5410200"/>
            <a:ext cx="899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Co oznacza 100%: </a:t>
            </a:r>
          </a:p>
          <a:p>
            <a:r>
              <a:rPr lang="pl-PL" dirty="0" smtClean="0"/>
              <a:t>- w większości sondaży w 100% kryją się też niezdecydowani, a czasem odmawiający odpowiedzi;</a:t>
            </a:r>
            <a:endParaRPr lang="en-US" dirty="0" smtClean="0"/>
          </a:p>
          <a:p>
            <a:r>
              <a:rPr lang="pl-PL" dirty="0" smtClean="0"/>
              <a:t>- w niektórych sondażach procenty liczone są od liczby respondentów, którzy wskazują swojego kandydata (te „procenty” odpowiadają procentom stanowiącym potem wyniki wyborów). 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228600" y="940493"/>
          <a:ext cx="8686799" cy="4393507"/>
        </p:xfrm>
        <a:graphic>
          <a:graphicData uri="http://schemas.openxmlformats.org/drawingml/2006/table">
            <a:tbl>
              <a:tblPr/>
              <a:tblGrid>
                <a:gridCol w="1554882"/>
                <a:gridCol w="890991"/>
                <a:gridCol w="890991"/>
                <a:gridCol w="891656"/>
                <a:gridCol w="891656"/>
                <a:gridCol w="891656"/>
                <a:gridCol w="891656"/>
                <a:gridCol w="990169"/>
                <a:gridCol w="793142"/>
              </a:tblGrid>
              <a:tr h="381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Wybory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PP/ROBOP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IBRIS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Millward</a:t>
                      </a:r>
                      <a:r>
                        <a:rPr lang="en-US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Brown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TNS Polska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Estymator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IBRIS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IBRIS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7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Data </a:t>
                      </a:r>
                      <a:r>
                        <a:rPr lang="en-US" sz="13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przeprowadzenia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10.05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27.04-3.05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6.05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6-7.05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6-7.05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6-7.05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7.05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8.05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Liczebność próby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6000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1100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3016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1000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1293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brak danych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1100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Andrzej Duda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34.76%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31.1%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29.0%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27%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27%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26.8%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28.3%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7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Bronisław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pl-PL" sz="13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Komorowski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33.77%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39.3%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39.7%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39%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35%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40.9%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36.3%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Paweł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Kukiz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20.80%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12.2%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14.3%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15.0%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17.8%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7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Janusz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Korwin-Mikke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3.26%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5.1%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4.2%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3.1%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3.1%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Magdalena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Ogórek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2.38%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4.3%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2.4%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2.1%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2.3%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Adam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Jarubas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1.60%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3.9%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3.2%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2.0%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1.5%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Janusz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Palikot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1.42%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1.9%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1.7%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1%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1.6%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1.2%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Grzegorz Braun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0.83%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1.3%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0.8%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0.9%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0.8%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Marian Kowalski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0.52%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0.6%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0.7%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0.4%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0.7%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Jacek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Wilk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0.46%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0.2%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0.4%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Paweł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Tanajno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0.20%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0.1%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0.1%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0.3%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Niezdecydowani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3.0%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7.0%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7.5%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Odmowa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3.0%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Razem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100.0%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100.0%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96.1%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100.0%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100.0%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100.0%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100.1%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99.9%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35" marR="67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Te same sondaże po przeskalowaniu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52401" y="1180846"/>
          <a:ext cx="8839199" cy="5388864"/>
        </p:xfrm>
        <a:graphic>
          <a:graphicData uri="http://schemas.openxmlformats.org/drawingml/2006/table">
            <a:tbl>
              <a:tblPr/>
              <a:tblGrid>
                <a:gridCol w="1712059"/>
                <a:gridCol w="843961"/>
                <a:gridCol w="949180"/>
                <a:gridCol w="838200"/>
                <a:gridCol w="959240"/>
                <a:gridCol w="843961"/>
                <a:gridCol w="1005114"/>
                <a:gridCol w="803564"/>
                <a:gridCol w="883920"/>
              </a:tblGrid>
              <a:tr h="375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Wybory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PP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/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/>
                      </a:r>
                      <a:br>
                        <a:rPr lang="pl-PL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ROBOP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IBRIS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Millward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b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Brown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TNS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Polska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Estymator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IBRIS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IBRIS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9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Data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przeprowadzenia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10.05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27.04-3.05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6.05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6-7.05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6-7.05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6-7.05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7.05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8.05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1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Liczebność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próby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6000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3016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1293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brak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danych</a:t>
                      </a:r>
                      <a:endParaRPr lang="en-US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Andrzej Duda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34.8%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31.1%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30.2%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28.7%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31.0%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29.0%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28.8%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30.6%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9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Bronisław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Komorowski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33.8%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39.3%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41.3%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41.5%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40.2%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40.0%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43.9%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39.3%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Paweł Kukiz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20.8%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12.2%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14.9%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13.8%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17.2%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16.0%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16.1%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19.3%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9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Janusz </a:t>
                      </a:r>
                      <a:r>
                        <a:rPr lang="pl-PL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/>
                      </a:r>
                      <a:br>
                        <a:rPr lang="pl-PL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Korwin-Mikke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3.3%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5.1%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4.4%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5.3%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3.4%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4.0%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3.3%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3.4%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Magdalena Ogórek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2.4%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4.3%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2.5%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4.3%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3.4%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3.0%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2.3%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2.5%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Adam Jarubas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1.6%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3.9%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3.3%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2.1%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2.3%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4.0%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2.1%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1.6%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Janusz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Palikot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1.4%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1.9%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1.8%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3.2%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1.1%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2.0%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1.7%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1.3%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Grzegorz Braun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0.8%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1.3%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0.8%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1.1%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1.1%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1.0%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1.0%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0.9%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Marian Kowalski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0.5%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0.6%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0.7%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1.0%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0.4%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0.8%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Jacek Wilk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0.5%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0.2%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0.4%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Paweł Tanajno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0.2%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0.1%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0.1%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0.3%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Razem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100.0%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100.0%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100.0%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100.0%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100.0%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100.0%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100.0%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100.0%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32" marR="667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I tura – sondaże (z maja) a wybory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66800" y="685800"/>
          <a:ext cx="5943601" cy="4171188"/>
        </p:xfrm>
        <a:graphic>
          <a:graphicData uri="http://schemas.openxmlformats.org/drawingml/2006/table">
            <a:tbl>
              <a:tblPr/>
              <a:tblGrid>
                <a:gridCol w="2253883"/>
                <a:gridCol w="957852"/>
                <a:gridCol w="910622"/>
                <a:gridCol w="910622"/>
                <a:gridCol w="910622"/>
              </a:tblGrid>
              <a:tr h="165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Wybory</a:t>
                      </a:r>
                      <a:r>
                        <a:rPr lang="pl-PL" sz="17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/>
                      </a:r>
                      <a:br>
                        <a:rPr lang="pl-PL" sz="17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17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10.05</a:t>
                      </a:r>
                      <a:endParaRPr lang="en-US" sz="17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Sondaże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0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Min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Max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Średnia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Andrzej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Duda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34.8%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28.7%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31.1%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29.9%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Bronisław Komorowski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33.8%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39.3%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43.9%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40.8%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Paweł Kukiz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20.8%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12.2%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19.3%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15.6%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Janusz Korwin-Mikke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3.3%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3.3%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5.3%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4.1%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Magdalena Ogórek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2.4%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2.3%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4.3%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3.2%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Adam Jarubas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1.6%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1.6%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4.0%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2.8%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Janusz Palikot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1.4%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1.1%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3.2%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1.9%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Grzegorz Braun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0.8%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0.8%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1.3%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1.0%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Marian Kowalski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0.5%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1.0%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0.5%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Jacek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Wilk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0.5%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0.4%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0.1%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Paweł Tanajno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0.2%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0.3%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0.1%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Razem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100.0%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867870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We </a:t>
            </a:r>
            <a:r>
              <a:rPr lang="pl-PL" b="1" dirty="0" smtClean="0">
                <a:solidFill>
                  <a:srgbClr val="FF0000"/>
                </a:solidFill>
              </a:rPr>
              <a:t>wszystkich</a:t>
            </a:r>
            <a:r>
              <a:rPr lang="pl-PL" dirty="0" smtClean="0"/>
              <a:t> sondażach: </a:t>
            </a:r>
          </a:p>
          <a:p>
            <a:r>
              <a:rPr lang="pl-PL" dirty="0" smtClean="0"/>
              <a:t>niedoszacowany Andrzej Duda  (od 3,7 do 6,0 – średnio o 4,8 punkta procentowego)</a:t>
            </a:r>
          </a:p>
          <a:p>
            <a:r>
              <a:rPr lang="pl-PL" dirty="0" smtClean="0"/>
              <a:t>przeszacowany Bronisław Komorowski  (od 5,5 do 10,2 – średnio o 7,0 punkta proc.)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2150</TotalTime>
  <Words>2325</Words>
  <Application>Microsoft Office PowerPoint</Application>
  <PresentationFormat>On-screen Show (4:3)</PresentationFormat>
  <Paragraphs>889</Paragraphs>
  <Slides>26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Ocena jakości sondaży  przed wyborami prezydenckimi</vt:lpstr>
      <vt:lpstr>Sondaże przed wyborami prezydenckimi</vt:lpstr>
      <vt:lpstr>Po co sondaże? </vt:lpstr>
      <vt:lpstr>Konkurs o Puchar Pytii –  Wybory Prezydenckie 2015</vt:lpstr>
      <vt:lpstr>Pytia i wyrocznia delficka</vt:lpstr>
      <vt:lpstr>Slide 6</vt:lpstr>
      <vt:lpstr>Sondaże przed I turą wyborów 2015 (z maja) w formie w jakiej je opublikowano</vt:lpstr>
      <vt:lpstr>Te same sondaże po przeskalowaniu</vt:lpstr>
      <vt:lpstr>I tura – sondaże (z maja) a wybory</vt:lpstr>
      <vt:lpstr>I tura – sondaże (z maja) a wybory</vt:lpstr>
      <vt:lpstr>Sondaże  przed II turą –  przeskalowane</vt:lpstr>
      <vt:lpstr>II tura – sondaże a wybory</vt:lpstr>
      <vt:lpstr>Zanim przyłożymy nasze szkiełko i oko...</vt:lpstr>
      <vt:lpstr>Trendy...</vt:lpstr>
      <vt:lpstr>Przedmiot badań</vt:lpstr>
      <vt:lpstr>Na przykład...</vt:lpstr>
      <vt:lpstr>Wybory w Wielkiej Brytanii</vt:lpstr>
      <vt:lpstr>Jak porównać sondaże?</vt:lpstr>
      <vt:lpstr>Który z tych sondaży jest najlepszy?</vt:lpstr>
      <vt:lpstr>Metryka L_1</vt:lpstr>
      <vt:lpstr>Metryka L_2</vt:lpstr>
      <vt:lpstr>Metryka L_infty</vt:lpstr>
      <vt:lpstr> Kąt statystyczny</vt:lpstr>
      <vt:lpstr>Błąd różnicy pomiędzy dwoma pierwszymi kandydatami</vt:lpstr>
      <vt:lpstr>Porównanie sondaży z roku 2010 (I tura)</vt:lpstr>
      <vt:lpstr>Za chwilę porównanie sondaży z 2015  i ogłoszenie wyników konkursu  o Puchar Pytii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Konieczny</dc:creator>
  <cp:lastModifiedBy>Robert Konieczny</cp:lastModifiedBy>
  <cp:revision>52</cp:revision>
  <dcterms:created xsi:type="dcterms:W3CDTF">2015-06-09T14:29:00Z</dcterms:created>
  <dcterms:modified xsi:type="dcterms:W3CDTF">2015-06-17T16:15:20Z</dcterms:modified>
</cp:coreProperties>
</file>